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3" r:id="rId3"/>
  </p:sldMasterIdLst>
  <p:notesMasterIdLst>
    <p:notesMasterId r:id="rId8"/>
  </p:notesMasterIdLst>
  <p:handoutMasterIdLst>
    <p:handoutMasterId r:id="rId22"/>
  </p:handoutMasterIdLst>
  <p:sldIdLst>
    <p:sldId id="303" r:id="rId4"/>
    <p:sldId id="258" r:id="rId5"/>
    <p:sldId id="259" r:id="rId6"/>
    <p:sldId id="260" r:id="rId7"/>
    <p:sldId id="266" r:id="rId9"/>
    <p:sldId id="265" r:id="rId10"/>
    <p:sldId id="264" r:id="rId11"/>
    <p:sldId id="263" r:id="rId12"/>
    <p:sldId id="296" r:id="rId13"/>
    <p:sldId id="267" r:id="rId14"/>
    <p:sldId id="286" r:id="rId15"/>
    <p:sldId id="287" r:id="rId16"/>
    <p:sldId id="292" r:id="rId17"/>
    <p:sldId id="294" r:id="rId18"/>
    <p:sldId id="275" r:id="rId19"/>
    <p:sldId id="305" r:id="rId20"/>
    <p:sldId id="304" r:id="rId21"/>
  </p:sldIdLst>
  <p:sldSz cx="34138235" cy="19507835"/>
  <p:notesSz cx="6858000" cy="9144000"/>
  <p:embeddedFontLst>
    <p:embeddedFont>
      <p:font typeface="微软雅黑" panose="020B0503020204020204" charset="-122"/>
      <p:regular r:id="rId27"/>
    </p:embeddedFont>
    <p:embeddedFont>
      <p:font typeface="Segoe Print" panose="02000600000000000000" charset="0"/>
      <p:regular r:id="rId28"/>
      <p:bold r:id="rId29"/>
    </p:embeddedFont>
    <p:embeddedFont>
      <p:font typeface="等线" panose="02010600030101010101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Xing" initials="J" lastIdx="1" clrIdx="0"/>
  <p:cmAuthor id="0" name="微软用户" initials="微软用户" lastIdx="0" clrIdx="0"/>
  <p:cmAuthor id="2" name="Administrator" initials="A" lastIdx="1" clrIdx="1"/>
  <p:cmAuthor id="3" name="li xianjun" initials="lx" lastIdx="8" clrIdx="2"/>
  <p:cmAuthor id="4" name="ziyan" initials="ziyan" lastIdx="23" clrIdx="3"/>
  <p:cmAuthor id="5" name="QIU SHIYUN" initials="QS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5F"/>
    <a:srgbClr val="15184B"/>
    <a:srgbClr val="3498DB"/>
    <a:srgbClr val="1AA3AA"/>
    <a:srgbClr val="1F7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6232"/>
        <p:guide pos="107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80000" cy="180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tags" Target="tags/tag101.xml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C524E-E378-4452-BF0A-A0A3866BC767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0"/>
      <dgm:spPr/>
    </dgm:pt>
    <dgm:pt modelId="{7E8B1F82-EF80-457C-BED7-75A20D544121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 </a:t>
          </a:r>
          <a:r>
            <a:rPr lang="en-US" altLang="zh-CN"/>
            <a:t/>
          </a:r>
          <a:endParaRPr lang="en-US" altLang="zh-CN"/>
        </a:p>
      </dgm:t>
    </dgm:pt>
    <dgm:pt modelId="{7A599613-81AA-4227-B23E-7E1424FCAFFD}" cxnId="{695DF7DB-B86C-4A9B-B2BE-4704A6FAE28E}" type="parTrans">
      <dgm:prSet/>
      <dgm:spPr/>
    </dgm:pt>
    <dgm:pt modelId="{388FB089-8815-4CC5-BEC2-8351C6C4D26E}" cxnId="{695DF7DB-B86C-4A9B-B2BE-4704A6FAE28E}" type="sibTrans">
      <dgm:prSet/>
      <dgm:spPr/>
    </dgm:pt>
    <dgm:pt modelId="{169B2B45-EE9E-4D5E-8F79-2395CEEDDEB9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 </a:t>
          </a:r>
          <a:r>
            <a:rPr lang="en-US" altLang="zh-CN"/>
            <a:t/>
          </a:r>
          <a:endParaRPr lang="en-US" altLang="zh-CN"/>
        </a:p>
      </dgm:t>
    </dgm:pt>
    <dgm:pt modelId="{44DC231B-242F-49CA-BDE1-754DFB780424}" cxnId="{BC37554E-47AA-40F2-958D-8C3F8B2E98E6}" type="parTrans">
      <dgm:prSet/>
      <dgm:spPr/>
    </dgm:pt>
    <dgm:pt modelId="{9E53AD26-49D7-417F-B52F-7FBB3C332B0F}" cxnId="{BC37554E-47AA-40F2-958D-8C3F8B2E98E6}" type="sibTrans">
      <dgm:prSet/>
      <dgm:spPr/>
    </dgm:pt>
    <dgm:pt modelId="{A5CBED62-2D3A-4840-A346-4A151325BF8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 </a:t>
          </a:r>
          <a:r>
            <a:rPr lang="en-US" altLang="zh-CN"/>
            <a:t/>
          </a:r>
          <a:endParaRPr lang="en-US" altLang="zh-CN"/>
        </a:p>
      </dgm:t>
    </dgm:pt>
    <dgm:pt modelId="{52B71577-2B98-4615-891F-0252EEC0143E}" cxnId="{CCAD2C39-AEDE-40DE-8B8F-753E97336320}" type="parTrans">
      <dgm:prSet/>
      <dgm:spPr/>
    </dgm:pt>
    <dgm:pt modelId="{D3332EEB-0DA7-4D05-A841-61257CD17616}" cxnId="{CCAD2C39-AEDE-40DE-8B8F-753E97336320}" type="sibTrans">
      <dgm:prSet/>
      <dgm:spPr/>
    </dgm:pt>
    <dgm:pt modelId="{0AC678EE-BF41-43CC-9251-D1217E80E25E}" type="pres">
      <dgm:prSet presAssocID="{152C524E-E378-4452-BF0A-A0A3866BC76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ADEDC73-ACB3-45A3-973A-ABF8505B3A7B}" type="pres">
      <dgm:prSet presAssocID="{7E8B1F82-EF80-457C-BED7-75A20D544121}" presName="gear1" presStyleLbl="node1" presStyleIdx="0" presStyleCnt="3">
        <dgm:presLayoutVars>
          <dgm:chMax val="1"/>
          <dgm:bulletEnabled val="1"/>
        </dgm:presLayoutVars>
      </dgm:prSet>
      <dgm:spPr/>
    </dgm:pt>
    <dgm:pt modelId="{FD5126D6-DA6F-4292-A1CD-B9B71E940B47}" type="pres">
      <dgm:prSet presAssocID="{7E8B1F82-EF80-457C-BED7-75A20D544121}" presName="gear1srcNode" presStyleCnt="0"/>
      <dgm:spPr/>
    </dgm:pt>
    <dgm:pt modelId="{38377115-3CED-4DD3-BBC1-2D3BAEE3F400}" type="pres">
      <dgm:prSet presAssocID="{7E8B1F82-EF80-457C-BED7-75A20D544121}" presName="gear1dstNode" presStyleCnt="0"/>
      <dgm:spPr/>
    </dgm:pt>
    <dgm:pt modelId="{F496F5E5-47DD-4BF1-BD06-1907B05D2EC1}" type="pres">
      <dgm:prSet presAssocID="{169B2B45-EE9E-4D5E-8F79-2395CEEDDEB9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2CC2E8-6009-4937-9137-ADD5DC8273ED}" type="pres">
      <dgm:prSet presAssocID="{169B2B45-EE9E-4D5E-8F79-2395CEEDDEB9}" presName="gear2srcNode" presStyleCnt="0"/>
      <dgm:spPr/>
    </dgm:pt>
    <dgm:pt modelId="{CC1B951D-68BA-4CD8-9775-AEFAFF502CFD}" type="pres">
      <dgm:prSet presAssocID="{169B2B45-EE9E-4D5E-8F79-2395CEEDDEB9}" presName="gear2dstNode" presStyleCnt="0"/>
      <dgm:spPr/>
    </dgm:pt>
    <dgm:pt modelId="{76CE85FB-F342-4BD1-9F0F-FFCA043EA794}" type="pres">
      <dgm:prSet presAssocID="{A5CBED62-2D3A-4840-A346-4A151325BF8F}" presName="gear3" presStyleLbl="node1" presStyleIdx="2" presStyleCnt="3"/>
      <dgm:spPr/>
    </dgm:pt>
    <dgm:pt modelId="{E95A3E6F-3909-46F0-88ED-FD2ABE60E921}" type="pres">
      <dgm:prSet presAssocID="{A5CBED62-2D3A-4840-A346-4A151325BF8F}" presName="gear3tx" presStyleCnt="0">
        <dgm:presLayoutVars>
          <dgm:chMax val="1"/>
          <dgm:bulletEnabled val="1"/>
        </dgm:presLayoutVars>
      </dgm:prSet>
      <dgm:spPr/>
    </dgm:pt>
    <dgm:pt modelId="{7B4C9C98-24B9-4C2D-AE2C-7DA6F48E3628}" type="pres">
      <dgm:prSet presAssocID="{A5CBED62-2D3A-4840-A346-4A151325BF8F}" presName="gear3srcNode" presStyleCnt="0"/>
      <dgm:spPr/>
    </dgm:pt>
    <dgm:pt modelId="{47C1C2C8-E8F0-4BEF-B213-33A25D32490E}" type="pres">
      <dgm:prSet presAssocID="{A5CBED62-2D3A-4840-A346-4A151325BF8F}" presName="gear3dstNode" presStyleCnt="0"/>
      <dgm:spPr/>
    </dgm:pt>
    <dgm:pt modelId="{4FAAE36F-7EB2-4031-8CB6-7228D4CF8085}" type="pres">
      <dgm:prSet presAssocID="{388FB089-8815-4CC5-BEC2-8351C6C4D26E}" presName="connector1" presStyleLbl="sibTrans2D1" presStyleIdx="0" presStyleCnt="3"/>
      <dgm:spPr/>
    </dgm:pt>
    <dgm:pt modelId="{E7D6F9AF-4641-422B-BA8E-29C15AC420EB}" type="pres">
      <dgm:prSet presAssocID="{9E53AD26-49D7-417F-B52F-7FBB3C332B0F}" presName="connector2" presStyleLbl="sibTrans2D1" presStyleIdx="1" presStyleCnt="3"/>
      <dgm:spPr/>
    </dgm:pt>
    <dgm:pt modelId="{FC1BADD2-F83B-463D-AD5E-D94B5D6E0055}" type="pres">
      <dgm:prSet presAssocID="{D3332EEB-0DA7-4D05-A841-61257CD17616}" presName="connector3" presStyleLbl="sibTrans2D1" presStyleIdx="2" presStyleCnt="3"/>
      <dgm:spPr/>
    </dgm:pt>
  </dgm:ptLst>
  <dgm:cxnLst>
    <dgm:cxn modelId="{695DF7DB-B86C-4A9B-B2BE-4704A6FAE28E}" srcId="{152C524E-E378-4452-BF0A-A0A3866BC767}" destId="{7E8B1F82-EF80-457C-BED7-75A20D544121}" srcOrd="0" destOrd="0" parTransId="{7A599613-81AA-4227-B23E-7E1424FCAFFD}" sibTransId="{388FB089-8815-4CC5-BEC2-8351C6C4D26E}"/>
    <dgm:cxn modelId="{BC37554E-47AA-40F2-958D-8C3F8B2E98E6}" srcId="{152C524E-E378-4452-BF0A-A0A3866BC767}" destId="{169B2B45-EE9E-4D5E-8F79-2395CEEDDEB9}" srcOrd="1" destOrd="0" parTransId="{44DC231B-242F-49CA-BDE1-754DFB780424}" sibTransId="{9E53AD26-49D7-417F-B52F-7FBB3C332B0F}"/>
    <dgm:cxn modelId="{CCAD2C39-AEDE-40DE-8B8F-753E97336320}" srcId="{152C524E-E378-4452-BF0A-A0A3866BC767}" destId="{A5CBED62-2D3A-4840-A346-4A151325BF8F}" srcOrd="2" destOrd="0" parTransId="{52B71577-2B98-4615-891F-0252EEC0143E}" sibTransId="{D3332EEB-0DA7-4D05-A841-61257CD17616}"/>
    <dgm:cxn modelId="{C2A1D769-F7B2-4486-A770-1B9ABB7A3E53}" type="presOf" srcId="{152C524E-E378-4452-BF0A-A0A3866BC767}" destId="{0AC678EE-BF41-43CC-9251-D1217E80E25E}" srcOrd="0" destOrd="0" presId="urn:microsoft.com/office/officeart/2005/8/layout/gear1"/>
    <dgm:cxn modelId="{97FC4C25-533A-4084-9F16-E86863D3DC18}" type="presParOf" srcId="{0AC678EE-BF41-43CC-9251-D1217E80E25E}" destId="{AADEDC73-ACB3-45A3-973A-ABF8505B3A7B}" srcOrd="0" destOrd="0" presId="urn:microsoft.com/office/officeart/2005/8/layout/gear1"/>
    <dgm:cxn modelId="{DFECEC81-0009-47C8-B13C-A411B8EFEDBD}" type="presOf" srcId="{7E8B1F82-EF80-457C-BED7-75A20D544121}" destId="{AADEDC73-ACB3-45A3-973A-ABF8505B3A7B}" srcOrd="0" destOrd="0" presId="urn:microsoft.com/office/officeart/2005/8/layout/gear1"/>
    <dgm:cxn modelId="{EFFEAE55-889D-4938-A411-83D785288BBB}" type="presParOf" srcId="{0AC678EE-BF41-43CC-9251-D1217E80E25E}" destId="{FD5126D6-DA6F-4292-A1CD-B9B71E940B47}" srcOrd="1" destOrd="0" presId="urn:microsoft.com/office/officeart/2005/8/layout/gear1"/>
    <dgm:cxn modelId="{F6D70809-4555-4F92-84B3-F88F294A03F9}" type="presOf" srcId="{7E8B1F82-EF80-457C-BED7-75A20D544121}" destId="{FD5126D6-DA6F-4292-A1CD-B9B71E940B47}" srcOrd="0" destOrd="0" presId="urn:microsoft.com/office/officeart/2005/8/layout/gear1"/>
    <dgm:cxn modelId="{E69A2629-714E-41E0-9AB0-8630EBE5CA5D}" type="presParOf" srcId="{0AC678EE-BF41-43CC-9251-D1217E80E25E}" destId="{38377115-3CED-4DD3-BBC1-2D3BAEE3F400}" srcOrd="2" destOrd="0" presId="urn:microsoft.com/office/officeart/2005/8/layout/gear1"/>
    <dgm:cxn modelId="{124B8796-F0EE-4FB9-9780-573CE6C5AE8C}" type="presOf" srcId="{7E8B1F82-EF80-457C-BED7-75A20D544121}" destId="{38377115-3CED-4DD3-BBC1-2D3BAEE3F400}" srcOrd="0" destOrd="0" presId="urn:microsoft.com/office/officeart/2005/8/layout/gear1"/>
    <dgm:cxn modelId="{F9CD464A-BA46-4E81-BC41-51923C9397D1}" type="presParOf" srcId="{0AC678EE-BF41-43CC-9251-D1217E80E25E}" destId="{F496F5E5-47DD-4BF1-BD06-1907B05D2EC1}" srcOrd="3" destOrd="0" presId="urn:microsoft.com/office/officeart/2005/8/layout/gear1"/>
    <dgm:cxn modelId="{19C6BDFC-117D-4028-B19F-434EBE4E3552}" type="presOf" srcId="{169B2B45-EE9E-4D5E-8F79-2395CEEDDEB9}" destId="{F496F5E5-47DD-4BF1-BD06-1907B05D2EC1}" srcOrd="0" destOrd="0" presId="urn:microsoft.com/office/officeart/2005/8/layout/gear1"/>
    <dgm:cxn modelId="{06BD5A8D-6E18-4346-9609-9F2ADA0CB3D1}" type="presParOf" srcId="{0AC678EE-BF41-43CC-9251-D1217E80E25E}" destId="{4B2CC2E8-6009-4937-9137-ADD5DC8273ED}" srcOrd="4" destOrd="0" presId="urn:microsoft.com/office/officeart/2005/8/layout/gear1"/>
    <dgm:cxn modelId="{18572808-A187-4FF6-A247-99AA3110FD25}" type="presOf" srcId="{169B2B45-EE9E-4D5E-8F79-2395CEEDDEB9}" destId="{4B2CC2E8-6009-4937-9137-ADD5DC8273ED}" srcOrd="0" destOrd="0" presId="urn:microsoft.com/office/officeart/2005/8/layout/gear1"/>
    <dgm:cxn modelId="{D6228BA6-B712-4B41-A168-282D6F3CD403}" type="presParOf" srcId="{0AC678EE-BF41-43CC-9251-D1217E80E25E}" destId="{CC1B951D-68BA-4CD8-9775-AEFAFF502CFD}" srcOrd="5" destOrd="0" presId="urn:microsoft.com/office/officeart/2005/8/layout/gear1"/>
    <dgm:cxn modelId="{4E43D774-36E5-4A9C-A9B7-4D6D76A81DAC}" type="presOf" srcId="{169B2B45-EE9E-4D5E-8F79-2395CEEDDEB9}" destId="{CC1B951D-68BA-4CD8-9775-AEFAFF502CFD}" srcOrd="0" destOrd="0" presId="urn:microsoft.com/office/officeart/2005/8/layout/gear1"/>
    <dgm:cxn modelId="{6CEAEC8B-B551-413D-BD34-2E926812DE81}" type="presParOf" srcId="{0AC678EE-BF41-43CC-9251-D1217E80E25E}" destId="{76CE85FB-F342-4BD1-9F0F-FFCA043EA794}" srcOrd="6" destOrd="0" presId="urn:microsoft.com/office/officeart/2005/8/layout/gear1"/>
    <dgm:cxn modelId="{2B042B49-251D-42EA-8649-DC2F4A9355BA}" type="presOf" srcId="{A5CBED62-2D3A-4840-A346-4A151325BF8F}" destId="{76CE85FB-F342-4BD1-9F0F-FFCA043EA794}" srcOrd="0" destOrd="0" presId="urn:microsoft.com/office/officeart/2005/8/layout/gear1"/>
    <dgm:cxn modelId="{3AA14111-F6B5-450A-801D-04D0EA0F0DE1}" type="presParOf" srcId="{0AC678EE-BF41-43CC-9251-D1217E80E25E}" destId="{E95A3E6F-3909-46F0-88ED-FD2ABE60E921}" srcOrd="7" destOrd="0" presId="urn:microsoft.com/office/officeart/2005/8/layout/gear1"/>
    <dgm:cxn modelId="{E6433609-7598-4032-9118-8FBFD4D1277C}" type="presOf" srcId="{A5CBED62-2D3A-4840-A346-4A151325BF8F}" destId="{E95A3E6F-3909-46F0-88ED-FD2ABE60E921}" srcOrd="1" destOrd="0" presId="urn:microsoft.com/office/officeart/2005/8/layout/gear1"/>
    <dgm:cxn modelId="{17D22605-8743-44B5-A13D-D666F1BAB3B8}" type="presParOf" srcId="{0AC678EE-BF41-43CC-9251-D1217E80E25E}" destId="{7B4C9C98-24B9-4C2D-AE2C-7DA6F48E3628}" srcOrd="8" destOrd="0" presId="urn:microsoft.com/office/officeart/2005/8/layout/gear1"/>
    <dgm:cxn modelId="{F187932F-2716-46EB-AE0F-BB79E6536261}" type="presOf" srcId="{A5CBED62-2D3A-4840-A346-4A151325BF8F}" destId="{7B4C9C98-24B9-4C2D-AE2C-7DA6F48E3628}" srcOrd="0" destOrd="0" presId="urn:microsoft.com/office/officeart/2005/8/layout/gear1"/>
    <dgm:cxn modelId="{5C48BE2C-A859-46E9-B80E-8FAD3D86AD35}" type="presParOf" srcId="{0AC678EE-BF41-43CC-9251-D1217E80E25E}" destId="{47C1C2C8-E8F0-4BEF-B213-33A25D32490E}" srcOrd="9" destOrd="0" presId="urn:microsoft.com/office/officeart/2005/8/layout/gear1"/>
    <dgm:cxn modelId="{CDD0901B-BA9A-41FB-806E-2A6DA8F1D70A}" type="presOf" srcId="{A5CBED62-2D3A-4840-A346-4A151325BF8F}" destId="{47C1C2C8-E8F0-4BEF-B213-33A25D32490E}" srcOrd="0" destOrd="0" presId="urn:microsoft.com/office/officeart/2005/8/layout/gear1"/>
    <dgm:cxn modelId="{C4C670B8-CAB1-4ED9-87A1-0C360C31B8BD}" type="presParOf" srcId="{0AC678EE-BF41-43CC-9251-D1217E80E25E}" destId="{4FAAE36F-7EB2-4031-8CB6-7228D4CF8085}" srcOrd="10" destOrd="0" presId="urn:microsoft.com/office/officeart/2005/8/layout/gear1"/>
    <dgm:cxn modelId="{2AC713C4-8E38-4F7F-81D7-120995EFA813}" type="presOf" srcId="{388FB089-8815-4CC5-BEC2-8351C6C4D26E}" destId="{4FAAE36F-7EB2-4031-8CB6-7228D4CF8085}" srcOrd="0" destOrd="0" presId="urn:microsoft.com/office/officeart/2005/8/layout/gear1"/>
    <dgm:cxn modelId="{D6B46F97-5C6C-4982-B857-F71C8981C1D5}" type="presParOf" srcId="{0AC678EE-BF41-43CC-9251-D1217E80E25E}" destId="{E7D6F9AF-4641-422B-BA8E-29C15AC420EB}" srcOrd="11" destOrd="0" presId="urn:microsoft.com/office/officeart/2005/8/layout/gear1"/>
    <dgm:cxn modelId="{A0D89721-07B4-4153-AE72-B211AE497E8D}" type="presOf" srcId="{9E53AD26-49D7-417F-B52F-7FBB3C332B0F}" destId="{E7D6F9AF-4641-422B-BA8E-29C15AC420EB}" srcOrd="0" destOrd="0" presId="urn:microsoft.com/office/officeart/2005/8/layout/gear1"/>
    <dgm:cxn modelId="{075EA911-E61F-4DD7-B4CE-F8A7AA11B40D}" type="presParOf" srcId="{0AC678EE-BF41-43CC-9251-D1217E80E25E}" destId="{FC1BADD2-F83B-463D-AD5E-D94B5D6E0055}" srcOrd="12" destOrd="0" presId="urn:microsoft.com/office/officeart/2005/8/layout/gear1"/>
    <dgm:cxn modelId="{2362D452-9B05-49C7-A87A-182B088E0069}" type="presOf" srcId="{D3332EEB-0DA7-4D05-A841-61257CD17616}" destId="{FC1BADD2-F83B-463D-AD5E-D94B5D6E0055}" srcOrd="0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4639310" cy="4639310"/>
        <a:chOff x="0" y="0"/>
        <a:chExt cx="4639310" cy="4639310"/>
      </a:xfrm>
    </dsp:grpSpPr>
    <dsp:sp modelId="{AADEDC73-ACB3-45A3-973A-ABF8505B3A7B}">
      <dsp:nvSpPr>
        <dsp:cNvPr id="3" name="形状 2"/>
        <dsp:cNvSpPr/>
      </dsp:nvSpPr>
      <dsp:spPr bwMode="white">
        <a:xfrm>
          <a:off x="2199450" y="2087690"/>
          <a:ext cx="2551621" cy="2551621"/>
        </a:xfrm>
        <a:prstGeom prst="gear9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4610" tIns="54610" rIns="54610" bIns="54610" anchor="ctr"/>
        <a:lstStyle>
          <a:lvl1pPr algn="ctr">
            <a:defRPr sz="4300"/>
          </a:lvl1pPr>
          <a:lvl2pPr marL="285750" indent="-285750" algn="ctr">
            <a:defRPr sz="3300"/>
          </a:lvl2pPr>
          <a:lvl3pPr marL="571500" indent="-285750" algn="ctr">
            <a:defRPr sz="3300"/>
          </a:lvl3pPr>
          <a:lvl4pPr marL="857250" indent="-285750" algn="ctr">
            <a:defRPr sz="3300"/>
          </a:lvl4pPr>
          <a:lvl5pPr marL="1143000" indent="-285750" algn="ctr">
            <a:defRPr sz="3300"/>
          </a:lvl5pPr>
          <a:lvl6pPr marL="1428750" indent="-285750" algn="ctr">
            <a:defRPr sz="3300"/>
          </a:lvl6pPr>
          <a:lvl7pPr marL="1714500" indent="-285750" algn="ctr">
            <a:defRPr sz="3300"/>
          </a:lvl7pPr>
          <a:lvl8pPr marL="2000250" indent="-285750" algn="ctr">
            <a:defRPr sz="3300"/>
          </a:lvl8pPr>
          <a:lvl9pPr marL="2286000" indent="-285750" algn="ctr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 </a:t>
          </a:r>
          <a:endParaRPr lang="en-US" altLang="zh-CN"/>
        </a:p>
      </dsp:txBody>
      <dsp:txXfrm>
        <a:off x="2199450" y="2087690"/>
        <a:ext cx="2551621" cy="2551621"/>
      </dsp:txXfrm>
    </dsp:sp>
    <dsp:sp modelId="{F496F5E5-47DD-4BF1-BD06-1907B05D2EC1}">
      <dsp:nvSpPr>
        <dsp:cNvPr id="6" name="形状 5"/>
        <dsp:cNvSpPr/>
      </dsp:nvSpPr>
      <dsp:spPr bwMode="white">
        <a:xfrm>
          <a:off x="714870" y="1484579"/>
          <a:ext cx="1855724" cy="1855724"/>
        </a:xfrm>
        <a:prstGeom prst="gear6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4610" tIns="54610" rIns="54610" bIns="54610" anchor="ctr"/>
        <a:lstStyle>
          <a:lvl1pPr algn="ctr">
            <a:defRPr sz="4300"/>
          </a:lvl1pPr>
          <a:lvl2pPr marL="285750" indent="-285750" algn="ctr">
            <a:defRPr sz="3300"/>
          </a:lvl2pPr>
          <a:lvl3pPr marL="571500" indent="-285750" algn="ctr">
            <a:defRPr sz="3300"/>
          </a:lvl3pPr>
          <a:lvl4pPr marL="857250" indent="-285750" algn="ctr">
            <a:defRPr sz="3300"/>
          </a:lvl4pPr>
          <a:lvl5pPr marL="1143000" indent="-285750" algn="ctr">
            <a:defRPr sz="3300"/>
          </a:lvl5pPr>
          <a:lvl6pPr marL="1428750" indent="-285750" algn="ctr">
            <a:defRPr sz="3300"/>
          </a:lvl6pPr>
          <a:lvl7pPr marL="1714500" indent="-285750" algn="ctr">
            <a:defRPr sz="3300"/>
          </a:lvl7pPr>
          <a:lvl8pPr marL="2000250" indent="-285750" algn="ctr">
            <a:defRPr sz="3300"/>
          </a:lvl8pPr>
          <a:lvl9pPr marL="2286000" indent="-285750" algn="ctr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 </a:t>
          </a:r>
          <a:endParaRPr lang="en-US" altLang="zh-CN"/>
        </a:p>
      </dsp:txBody>
      <dsp:txXfrm>
        <a:off x="714870" y="1484579"/>
        <a:ext cx="1855724" cy="1855724"/>
      </dsp:txXfrm>
    </dsp:sp>
    <dsp:sp modelId="{76CE85FB-F342-4BD1-9F0F-FFCA043EA794}">
      <dsp:nvSpPr>
        <dsp:cNvPr id="9" name="形状 8"/>
        <dsp:cNvSpPr/>
      </dsp:nvSpPr>
      <dsp:spPr bwMode="white">
        <a:xfrm rot="-900000">
          <a:off x="1754265" y="204319"/>
          <a:ext cx="1818231" cy="1818231"/>
        </a:xfrm>
        <a:prstGeom prst="gear6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54610" tIns="54610" rIns="54610" bIns="54610" anchor="ctr"/>
        <a:lstStyle>
          <a:lvl1pPr algn="ctr">
            <a:defRPr sz="4300"/>
          </a:lvl1pPr>
          <a:lvl2pPr marL="285750" indent="-285750" algn="ctr">
            <a:defRPr sz="3300"/>
          </a:lvl2pPr>
          <a:lvl3pPr marL="571500" indent="-285750" algn="ctr">
            <a:defRPr sz="3300"/>
          </a:lvl3pPr>
          <a:lvl4pPr marL="857250" indent="-285750" algn="ctr">
            <a:defRPr sz="3300"/>
          </a:lvl4pPr>
          <a:lvl5pPr marL="1143000" indent="-285750" algn="ctr">
            <a:defRPr sz="3300"/>
          </a:lvl5pPr>
          <a:lvl6pPr marL="1428750" indent="-285750" algn="ctr">
            <a:defRPr sz="3300"/>
          </a:lvl6pPr>
          <a:lvl7pPr marL="1714500" indent="-285750" algn="ctr">
            <a:defRPr sz="3300"/>
          </a:lvl7pPr>
          <a:lvl8pPr marL="2000250" indent="-285750" algn="ctr">
            <a:defRPr sz="3300"/>
          </a:lvl8pPr>
          <a:lvl9pPr marL="2286000" indent="-285750" algn="ctr">
            <a:defRPr sz="3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 </a:t>
          </a:r>
          <a:endParaRPr lang="en-US" altLang="zh-CN"/>
        </a:p>
      </dsp:txBody>
      <dsp:txXfrm rot="-900000">
        <a:off x="1754265" y="204319"/>
        <a:ext cx="1818231" cy="1818231"/>
      </dsp:txXfrm>
    </dsp:sp>
    <dsp:sp modelId="{4FAAE36F-7EB2-4031-8CB6-7228D4CF8085}">
      <dsp:nvSpPr>
        <dsp:cNvPr id="12" name="环形箭头 11"/>
        <dsp:cNvSpPr/>
      </dsp:nvSpPr>
      <dsp:spPr bwMode="white">
        <a:xfrm>
          <a:off x="2012625" y="1704321"/>
          <a:ext cx="3257144" cy="3257144"/>
        </a:xfrm>
        <a:prstGeom prst="circularArrow">
          <a:avLst>
            <a:gd name="adj1" fmla="val 5000"/>
            <a:gd name="adj2" fmla="val 360000"/>
            <a:gd name="adj3" fmla="val 2464893"/>
            <a:gd name="adj4" fmla="val 15840539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2012625" y="1704321"/>
        <a:ext cx="3257144" cy="3257144"/>
      </dsp:txXfrm>
    </dsp:sp>
    <dsp:sp modelId="{E7D6F9AF-4641-422B-BA8E-29C15AC420EB}">
      <dsp:nvSpPr>
        <dsp:cNvPr id="13" name="形状 12"/>
        <dsp:cNvSpPr/>
      </dsp:nvSpPr>
      <dsp:spPr bwMode="white">
        <a:xfrm>
          <a:off x="439809" y="1125652"/>
          <a:ext cx="2265839" cy="2265839"/>
        </a:xfrm>
        <a:prstGeom prst="leftCircularArrow">
          <a:avLst>
            <a:gd name="adj1" fmla="val 5000"/>
            <a:gd name="adj2" fmla="val -360000"/>
            <a:gd name="adj3" fmla="val 10419125"/>
            <a:gd name="adj4" fmla="val 14837806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439809" y="1125652"/>
        <a:ext cx="2265839" cy="2265839"/>
      </dsp:txXfrm>
    </dsp:sp>
    <dsp:sp modelId="{FC1BADD2-F83B-463D-AD5E-D94B5D6E0055}">
      <dsp:nvSpPr>
        <dsp:cNvPr id="14" name="环形箭头 13"/>
        <dsp:cNvSpPr/>
      </dsp:nvSpPr>
      <dsp:spPr bwMode="white">
        <a:xfrm>
          <a:off x="1377067" y="-152474"/>
          <a:ext cx="2471824" cy="2471824"/>
        </a:xfrm>
        <a:prstGeom prst="circularArrow">
          <a:avLst>
            <a:gd name="adj1" fmla="val 5000"/>
            <a:gd name="adj2" fmla="val 360000"/>
            <a:gd name="adj3" fmla="val 13347948"/>
            <a:gd name="adj4" fmla="val 10508220"/>
            <a:gd name="adj5" fmla="val 55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1377067" y="-152474"/>
        <a:ext cx="2471824" cy="2471824"/>
      </dsp:txXfrm>
    </dsp:sp>
    <dsp:sp modelId="{FD5126D6-DA6F-4292-A1CD-B9B71E940B47}">
      <dsp:nvSpPr>
        <dsp:cNvPr id="4" name="矩形 3" hidden="1"/>
        <dsp:cNvSpPr/>
      </dsp:nvSpPr>
      <dsp:spPr>
        <a:xfrm>
          <a:off x="3452063" y="1855724"/>
          <a:ext cx="36000" cy="36000"/>
        </a:xfrm>
        <a:prstGeom prst="rect">
          <a:avLst/>
        </a:prstGeom>
      </dsp:spPr>
      <dsp:txXfrm>
        <a:off x="3452063" y="1855724"/>
        <a:ext cx="36000" cy="36000"/>
      </dsp:txXfrm>
    </dsp:sp>
    <dsp:sp modelId="{38377115-3CED-4DD3-BBC1-2D3BAEE3F400}">
      <dsp:nvSpPr>
        <dsp:cNvPr id="5" name="矩形 4" hidden="1"/>
        <dsp:cNvSpPr/>
      </dsp:nvSpPr>
      <dsp:spPr>
        <a:xfrm>
          <a:off x="4622284" y="4407345"/>
          <a:ext cx="36000" cy="36000"/>
        </a:xfrm>
        <a:prstGeom prst="rect">
          <a:avLst/>
        </a:prstGeom>
      </dsp:spPr>
      <dsp:txXfrm>
        <a:off x="4622284" y="4407345"/>
        <a:ext cx="36000" cy="36000"/>
      </dsp:txXfrm>
    </dsp:sp>
    <dsp:sp modelId="{4B2CC2E8-6009-4937-9137-ADD5DC8273ED}">
      <dsp:nvSpPr>
        <dsp:cNvPr id="7" name="矩形 6" hidden="1"/>
        <dsp:cNvSpPr/>
      </dsp:nvSpPr>
      <dsp:spPr>
        <a:xfrm>
          <a:off x="1178801" y="1299007"/>
          <a:ext cx="36000" cy="36000"/>
        </a:xfrm>
        <a:prstGeom prst="rect">
          <a:avLst/>
        </a:prstGeom>
      </dsp:spPr>
      <dsp:txXfrm>
        <a:off x="1178801" y="1299007"/>
        <a:ext cx="36000" cy="36000"/>
      </dsp:txXfrm>
    </dsp:sp>
    <dsp:sp modelId="{CC1B951D-68BA-4CD8-9775-AEFAFF502CFD}">
      <dsp:nvSpPr>
        <dsp:cNvPr id="8" name="矩形 7" hidden="1"/>
        <dsp:cNvSpPr/>
      </dsp:nvSpPr>
      <dsp:spPr>
        <a:xfrm>
          <a:off x="575691" y="2458834"/>
          <a:ext cx="36000" cy="36000"/>
        </a:xfrm>
        <a:prstGeom prst="rect">
          <a:avLst/>
        </a:prstGeom>
      </dsp:spPr>
      <dsp:txXfrm>
        <a:off x="575691" y="2458834"/>
        <a:ext cx="36000" cy="36000"/>
      </dsp:txXfrm>
    </dsp:sp>
    <dsp:sp modelId="{7B4C9C98-24B9-4C2D-AE2C-7DA6F48E3628}">
      <dsp:nvSpPr>
        <dsp:cNvPr id="10" name="矩形 9" hidden="1"/>
        <dsp:cNvSpPr/>
      </dsp:nvSpPr>
      <dsp:spPr>
        <a:xfrm>
          <a:off x="1503553" y="1159828"/>
          <a:ext cx="36000" cy="36000"/>
        </a:xfrm>
        <a:prstGeom prst="rect">
          <a:avLst/>
        </a:prstGeom>
      </dsp:spPr>
      <dsp:txXfrm>
        <a:off x="1503553" y="1159828"/>
        <a:ext cx="36000" cy="36000"/>
      </dsp:txXfrm>
    </dsp:sp>
    <dsp:sp modelId="{47C1C2C8-E8F0-4BEF-B213-33A25D32490E}">
      <dsp:nvSpPr>
        <dsp:cNvPr id="11" name="矩形 10" hidden="1"/>
        <dsp:cNvSpPr/>
      </dsp:nvSpPr>
      <dsp:spPr>
        <a:xfrm>
          <a:off x="1874698" y="231966"/>
          <a:ext cx="36000" cy="36000"/>
        </a:xfrm>
        <a:prstGeom prst="rect">
          <a:avLst/>
        </a:prstGeom>
      </dsp:spPr>
      <dsp:txXfrm>
        <a:off x="1874698" y="231966"/>
        <a:ext cx="36000" cy="3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8700" y="1143000"/>
            <a:ext cx="5400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高性能计算（HPC）是支撑现代科学研究和技术创新的核心力量，广泛应用于气候模拟、生命科学、人工智能、大数据分析、金融建模、材料科学等领域。</a:t>
            </a:r>
            <a:endParaRPr lang="zh-CN" altLang="en-US"/>
          </a:p>
          <a:p>
            <a:r>
              <a:rPr lang="zh-CN" altLang="en-US"/>
              <a:t>在全球范围内，HPC推动了对复杂问题的求解，如气象预报、基因组学分析、能源研究、以及更加智能的制造业，成为各行业创新的推动力。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麒麟信安操作系统针对</a:t>
            </a:r>
            <a:r>
              <a:rPr lang="en-US" altLang="zh-CN"/>
              <a:t>HPC</a:t>
            </a:r>
            <a:r>
              <a:rPr lang="zh-CN" altLang="en-US"/>
              <a:t>场景推出了高性能操作系统</a:t>
            </a:r>
            <a:r>
              <a:rPr lang="zh-CN" altLang="en-US"/>
              <a:t>版本</a:t>
            </a:r>
            <a:endParaRPr lang="zh-CN" altLang="en-US"/>
          </a:p>
          <a:p>
            <a:r>
              <a:rPr lang="zh-CN" altLang="en-US"/>
              <a:t>稳定性：稳定性源自其基于</a:t>
            </a:r>
            <a:r>
              <a:rPr lang="en-US" altLang="zh-CN"/>
              <a:t>Openeuler</a:t>
            </a:r>
            <a:r>
              <a:rPr lang="zh-CN" altLang="en-US"/>
              <a:t>内核的成熟架构，并通过严格的测试和验证，确保在长时间运行中的高可用性。</a:t>
            </a:r>
            <a:endParaRPr lang="zh-CN" altLang="en-US"/>
          </a:p>
          <a:p>
            <a:r>
              <a:rPr lang="zh-CN" altLang="en-US"/>
              <a:t>优化的性能：通过对系统资源的精细化管理和对硬件架构的深入优化，</a:t>
            </a:r>
            <a:r>
              <a:rPr lang="zh-CN" altLang="en-US">
                <a:sym typeface="+mn-ea"/>
              </a:rPr>
              <a:t>麒麟信安操作系统针高性能版本</a:t>
            </a:r>
            <a:r>
              <a:rPr lang="zh-CN" altLang="en-US"/>
              <a:t>为HPC提供卓越的计算性能，尤其在NUMA、I/O优化以及CPU调度等方面展现出优势。</a:t>
            </a:r>
            <a:endParaRPr lang="zh-CN" altLang="en-US"/>
          </a:p>
          <a:p>
            <a:r>
              <a:rPr lang="zh-CN" altLang="en-US"/>
              <a:t>社区支持：社区不仅为用户提供丰富的技术资源，还定期发布更新和补丁。通过社区的协作，用户能够共享最佳实践，获取来自</a:t>
            </a:r>
            <a:r>
              <a:rPr lang="zh-CN" altLang="en-US"/>
              <a:t>广泛开发者的支持与反馈。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如下是麒麟信安操作系统相对于</a:t>
            </a:r>
            <a:r>
              <a:rPr lang="en-US" altLang="zh-CN"/>
              <a:t>suse</a:t>
            </a:r>
            <a:r>
              <a:rPr lang="zh-CN" altLang="en-US"/>
              <a:t>及</a:t>
            </a:r>
            <a:r>
              <a:rPr lang="en-US" altLang="zh-CN"/>
              <a:t>redhat</a:t>
            </a:r>
            <a:r>
              <a:rPr lang="zh-CN" altLang="en-US"/>
              <a:t>主流版本的多核单核性能对比，在单核和多核性能上均有全面的</a:t>
            </a:r>
            <a:r>
              <a:rPr lang="zh-CN" altLang="en-US"/>
              <a:t>性能优势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根据HPC应用对计算资源的需求和并行策略，可以将HPC场景大致分为以下几类：</a:t>
            </a:r>
            <a:endParaRPr lang="zh-CN" altLang="en-US"/>
          </a:p>
          <a:p>
            <a:r>
              <a:rPr lang="zh-CN" altLang="en-US"/>
              <a:t>CPU密集型：应用场景：如科学计算、物理仿真、流体力学模拟等。</a:t>
            </a:r>
            <a:endParaRPr lang="zh-CN" altLang="en-US"/>
          </a:p>
          <a:p>
            <a:r>
              <a:rPr lang="zh-CN" altLang="en-US"/>
              <a:t>特点：这类应用对高频率和多核处理器的计算能力有较高需求。计算过程主要依赖于CPU处理能力，通常运算复杂度高且并行度较高。</a:t>
            </a:r>
            <a:endParaRPr lang="zh-CN" altLang="en-US"/>
          </a:p>
          <a:p>
            <a:r>
              <a:rPr lang="zh-CN" altLang="en-US"/>
              <a:t>优化策略：调整CPU调度策略，优先分配计算密集型任务至空闲或空闲多核的处理器。使用高效的数学库（如BLAS、LAPACK）来加速常见的数值计算。增强编译器优化，如开启自动矢量化，利用SIMD（单指令多数据）指令集提高运算效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内存密集型：应用场景：如生物信息学、数据分析、基因组学、流处理等。</a:t>
            </a:r>
            <a:endParaRPr lang="zh-CN" altLang="en-US"/>
          </a:p>
          <a:p>
            <a:r>
              <a:rPr lang="zh-CN" altLang="en-US"/>
              <a:t>特点：这类应用对大规模数据集的快速存取有较高要求，内存访问速度和内存带宽成为瓶颈。</a:t>
            </a:r>
            <a:endParaRPr lang="zh-CN" altLang="en-US"/>
          </a:p>
          <a:p>
            <a:r>
              <a:rPr lang="zh-CN" altLang="en-US"/>
              <a:t>优化策略：配置适当的内存管理策略，减少内存访问延迟。使用NUMA（非一致性内存访问）优化技术，确保任务分配时考虑内存局部性，以减少远程内存访问带来的性能损失。调整内存分配器参数，优化大内存区域的分配与回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I/O密集型：应用场景：如图像渲染、数据库运算、大规模数据存储和访问等。</a:t>
            </a:r>
            <a:endParaRPr lang="zh-CN" altLang="en-US"/>
          </a:p>
          <a:p>
            <a:r>
              <a:rPr lang="zh-CN" altLang="en-US"/>
              <a:t>特点：这类应用对存储系统的吞吐量、数据读写延迟有极高要求。大部分时间花费在数据传输和存取上。</a:t>
            </a:r>
            <a:endParaRPr lang="zh-CN" altLang="en-US"/>
          </a:p>
          <a:p>
            <a:r>
              <a:rPr lang="zh-CN" altLang="en-US"/>
              <a:t>优化策略：优化文件系统性能（例如使用高效的并行文件系统，如Lustre、GPFS）。调整操作系统的I/O调度策略（如选择适当的I/O调度器：Deadline、CFQ等）。配置合适的缓存策略和大容量缓存，减少磁盘I/O操作。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混合负载型：应用场景：如深度学习、机器学习、数据挖掘等。</a:t>
            </a:r>
            <a:endParaRPr lang="zh-CN" altLang="en-US"/>
          </a:p>
          <a:p>
            <a:r>
              <a:rPr lang="zh-CN" altLang="en-US"/>
              <a:t>特点：这类应用既需要高效的计算能力，也需要大规模的数据交换和高效的内存I/O。任务包括大量的矩阵运算和数据传输。</a:t>
            </a:r>
            <a:endParaRPr lang="zh-CN" altLang="en-US"/>
          </a:p>
          <a:p>
            <a:r>
              <a:rPr lang="zh-CN" altLang="en-US"/>
              <a:t>优化策略：使用加速硬件（如GPU、TPU）进行计算任务加速。优化网络传输性能，采用RDMA（远程直接内存访问）等技术减少数据传输延迟。调整通信协议和批量处理机制，提高分布式计算中的数据流转效率。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在HPC场景中，调优工作需要根据不同场景的具体需求进行细化。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在HPC场景的性能调优过程中，需要根据不同的场景需求和应用特点，采取有针对性的优化措施</a:t>
            </a:r>
            <a:endParaRPr lang="zh-CN" altLang="en-US"/>
          </a:p>
          <a:p>
            <a:r>
              <a:rPr lang="en-US" altLang="zh-CN"/>
              <a:t>(1)</a:t>
            </a:r>
            <a:r>
              <a:rPr lang="zh-CN" altLang="en-US"/>
              <a:t>静态优化场景：特点：主要通过系统配置、资源调度、编译参数等静态地提升性能。</a:t>
            </a:r>
            <a:endParaRPr lang="zh-CN" altLang="en-US"/>
          </a:p>
          <a:p>
            <a:r>
              <a:rPr lang="zh-CN" altLang="en-US"/>
              <a:t>优化方向：调整内核调度策略（如CPU亲和性、调度算法等）。配置NUMA内存策略，优化内存分配和访问。静态编译时使用优化编译选项，减少执行时的开销。</a:t>
            </a:r>
            <a:endParaRPr lang="zh-CN" altLang="en-US"/>
          </a:p>
          <a:p>
            <a:r>
              <a:rPr lang="en-US" altLang="zh-CN"/>
              <a:t>(2)</a:t>
            </a:r>
            <a:r>
              <a:rPr lang="zh-CN" altLang="en-US"/>
              <a:t>动态优化场景：特点：适用于动态变化的工作负载，优化通过实时监控与动态调整实现。</a:t>
            </a:r>
            <a:endParaRPr lang="zh-CN" altLang="en-US"/>
          </a:p>
          <a:p>
            <a:r>
              <a:rPr lang="zh-CN" altLang="en-US"/>
              <a:t>优化方向：使用性能监控工具（如perf、bpftrace）捕获实时性能数据，根据动态反馈调整系统参数。动态调整内存和CPU资源的分配，避免出现瓶颈。采用自适应调度策略，根据系统负载自动调整资源分配。</a:t>
            </a:r>
            <a:endParaRPr lang="zh-CN" altLang="en-US"/>
          </a:p>
          <a:p>
            <a:r>
              <a:rPr lang="en-US" altLang="zh-CN"/>
              <a:t>(3)</a:t>
            </a:r>
            <a:r>
              <a:rPr lang="zh-CN" altLang="en-US"/>
              <a:t>瓶颈点优化场景：特点：适用于特定的性能瓶颈问题，如CPU、内存、I/O等方面的瓶颈。</a:t>
            </a:r>
            <a:endParaRPr lang="zh-CN" altLang="en-US"/>
          </a:p>
          <a:p>
            <a:r>
              <a:rPr lang="zh-CN" altLang="en-US"/>
              <a:t>优化方向：定位并解决CPU、内存或I/O瓶颈，通过工具进行性能分析并实施针对性优化。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A-TUNE: 提供了最佳配置的自动搜索能力，免去人工反复做参数调整、性能评价的调优过程。动态识别负载，匹配并推荐最佳的系统参数配。</a:t>
            </a:r>
            <a:endParaRPr lang="zh-CN" altLang="en-US"/>
          </a:p>
          <a:p>
            <a:r>
              <a:rPr lang="zh-CN" altLang="en-US"/>
              <a:t>A-FOT：内核反馈优化（PGO kernel）特性为内核提供了反馈优化能力的支持，使用户可以为不同的应用程序构建针对性优化的内核，在单应用场景下提高目标应用的性能。</a:t>
            </a:r>
            <a:endParaRPr lang="zh-CN" altLang="en-US"/>
          </a:p>
          <a:p>
            <a:r>
              <a:rPr lang="zh-CN" altLang="en-US"/>
              <a:t>sysboost：通过代码重排技术对可执行文件和动态库文件在线重排操作，优化代码与运行环境的CPU微架构的适应性，提升程序性能。降低iTLB miss及iCache miss以提升流水线效率。</a:t>
            </a:r>
            <a:endParaRPr lang="zh-CN" altLang="en-US"/>
          </a:p>
          <a:p>
            <a:r>
              <a:rPr lang="zh-CN" altLang="en-US"/>
              <a:t>oeAware：oeAware是在openEuler上实现低负载采集感知调优的框架，目标是动态感知系统行为后智能使能系统的调优特性，插件式进行动态性能调优。</a:t>
            </a:r>
            <a:endParaRPr lang="zh-CN" altLang="en-US"/>
          </a:p>
          <a:p>
            <a:r>
              <a:rPr lang="zh-CN" altLang="en-US"/>
              <a:t>Gazelle：Gazelle是一款高性能用户态协议栈。它基于DPDK在用户态直接读写网卡报文，共享大页内存传递报文，使用轻量级LwIP协议栈。能够大幅提高应用的网络I/O吞吐能力。专注于数据库网络性能加速，如MySQL、redis等。</a:t>
            </a:r>
            <a:endParaRPr lang="zh-CN" altLang="en-US"/>
          </a:p>
          <a:p>
            <a:r>
              <a:rPr lang="zh-CN" altLang="en-US"/>
              <a:t>高性能：报文零拷贝，无锁，灵活scale-out，自适应调度。</a:t>
            </a:r>
            <a:endParaRPr lang="zh-CN" altLang="en-US"/>
          </a:p>
          <a:p>
            <a:r>
              <a:rPr lang="zh-CN" altLang="en-US"/>
              <a:t>通用性：完全兼容POSIX，零修改，适用不同类型的应用。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代码表示转换：将原始编程语言的代码转化为中间表示IR（如 LLVM IR 或汇编）</a:t>
            </a:r>
            <a:endParaRPr lang="zh-CN" altLang="en-US"/>
          </a:p>
          <a:p>
            <a:r>
              <a:rPr lang="zh-CN" altLang="en-US"/>
              <a:t>代码理解：利用 LLM 分析该中间格式或汇编代码，理解其语义和结构，掌握代码的核心逻辑</a:t>
            </a:r>
            <a:endParaRPr lang="zh-CN" altLang="en-US"/>
          </a:p>
          <a:p>
            <a:r>
              <a:rPr lang="zh-CN" altLang="en-US"/>
              <a:t>优化探索：基于对代码的理解，LLM 会研究并评估多种优化策略，选择最佳的优化方案</a:t>
            </a:r>
            <a:endParaRPr lang="zh-CN" altLang="en-US"/>
          </a:p>
          <a:p>
            <a:r>
              <a:rPr lang="zh-CN" altLang="en-US"/>
              <a:t>代码生成：将经过优化的中间格式或汇编代码转换回原始编程语言的形式，完成优化流程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75" y="467789"/>
            <a:ext cx="1631638" cy="900721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3448171" y="596937"/>
            <a:ext cx="0" cy="695368"/>
          </a:xfrm>
          <a:prstGeom prst="line">
            <a:avLst/>
          </a:prstGeom>
          <a:noFill/>
          <a:ln w="31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/>
          <p:cNvSpPr/>
          <p:nvPr/>
        </p:nvSpPr>
        <p:spPr>
          <a:xfrm>
            <a:off x="0" y="152409"/>
            <a:ext cx="34138801" cy="19203582"/>
          </a:xfrm>
          <a:prstGeom prst="rect">
            <a:avLst/>
          </a:prstGeom>
          <a:gradFill>
            <a:gsLst>
              <a:gs pos="0">
                <a:srgbClr val="151A47"/>
              </a:gs>
              <a:gs pos="100000">
                <a:srgbClr val="150F4D"/>
              </a:gs>
            </a:gsLst>
            <a:lin ang="5400000"/>
          </a:gradFill>
          <a:ln w="3175">
            <a:miter lim="400000"/>
          </a:ln>
        </p:spPr>
        <p:txBody>
          <a:bodyPr lIns="25002" tIns="25002" rIns="25002" bIns="25002" anchor="ctr"/>
          <a:lstStyle/>
          <a:p>
            <a:pPr defTabSz="1174115">
              <a:defRPr sz="44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95">
              <a:latin typeface="HelveticaNeue" panose="00000400000000000000" charset="0"/>
              <a:ea typeface="HelveticaNeue" panose="00000400000000000000" charset="0"/>
              <a:cs typeface="HelveticaNeue" panose="00000400000000000000" charset="0"/>
              <a:sym typeface="HelveticaNeue" panose="00000400000000000000" charset="0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普通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532" y="1071378"/>
            <a:ext cx="29444715" cy="1193619"/>
          </a:xfrm>
        </p:spPr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3453" y="3459222"/>
            <a:ext cx="30911891" cy="13407835"/>
          </a:xfrm>
        </p:spPr>
        <p:txBody>
          <a:bodyPr>
            <a:normAutofit/>
          </a:bodyPr>
          <a:lstStyle>
            <a:lvl1pPr marL="960755" indent="-960755">
              <a:lnSpc>
                <a:spcPct val="130000"/>
              </a:lnSpc>
              <a:spcBef>
                <a:spcPts val="5"/>
              </a:spcBef>
              <a:spcAft>
                <a:spcPts val="800"/>
              </a:spcAft>
              <a:buFontTx/>
              <a:buBlip>
                <a:blip r:embed="rId3"/>
              </a:buBlip>
              <a:defRPr sz="5605">
                <a:solidFill>
                  <a:srgbClr val="032A9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方正兰亭黑简体" panose="02000000000000000000" charset="-122"/>
              </a:defRPr>
            </a:lvl1pPr>
            <a:lvl2pPr marL="1920240" indent="-639445">
              <a:lnSpc>
                <a:spcPct val="130000"/>
              </a:lnSpc>
              <a:spcBef>
                <a:spcPts val="5"/>
              </a:spcBef>
              <a:spcAft>
                <a:spcPts val="800"/>
              </a:spcAft>
              <a:buFontTx/>
              <a:buBlip>
                <a:blip r:embed="rId4"/>
              </a:buBlip>
              <a:defRPr sz="448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方正兰亭黑简体" panose="02000000000000000000" charset="-122"/>
              </a:defRPr>
            </a:lvl2pPr>
            <a:lvl3pPr marL="3201035" indent="-639445">
              <a:lnSpc>
                <a:spcPct val="120000"/>
              </a:lnSpc>
              <a:spcBef>
                <a:spcPts val="5"/>
              </a:spcBef>
              <a:spcAft>
                <a:spcPts val="500"/>
              </a:spcAft>
              <a:buFontTx/>
              <a:buBlip>
                <a:blip r:embed="rId5"/>
              </a:buBlip>
              <a:defRPr sz="3355">
                <a:latin typeface="阿里巴巴普惠体" panose="00020600040101010101" pitchFamily="18" charset="-122"/>
                <a:ea typeface="阿里巴巴普惠体" panose="00020600040101010101" pitchFamily="18" charset="-122"/>
                <a:sym typeface="方正兰亭黑简体" panose="02000000000000000000" charset="-122"/>
              </a:defRPr>
            </a:lvl3pPr>
            <a:lvl4pPr>
              <a:lnSpc>
                <a:spcPct val="120000"/>
              </a:lnSpc>
              <a:spcBef>
                <a:spcPts val="5"/>
              </a:spcBef>
              <a:spcAft>
                <a:spcPts val="500"/>
              </a:spcAft>
              <a:defRPr sz="2945">
                <a:latin typeface="阿里巴巴普惠体" panose="00020600040101010101" pitchFamily="18" charset="-122"/>
                <a:ea typeface="阿里巴巴普惠体" panose="00020600040101010101" pitchFamily="18" charset="-122"/>
                <a:sym typeface="方正兰亭黑简体" panose="02000000000000000000" charset="-122"/>
              </a:defRPr>
            </a:lvl4pPr>
            <a:lvl5pPr>
              <a:defRPr sz="3355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2445" y="17567827"/>
            <a:ext cx="7652117" cy="788506"/>
          </a:xfrm>
          <a:prstGeom prst="rect">
            <a:avLst/>
          </a:prstGeom>
        </p:spPr>
      </p:pic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1289768" y="7885836"/>
            <a:ext cx="31591308" cy="21299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1200" b="1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kumimoji="1" lang="zh-CN" altLang="en-US" dirty="0"/>
              <a:t>单击此处编辑主标题</a:t>
            </a:r>
            <a:endParaRPr kumimoji="1" lang="zh-CN" altLang="en-US" dirty="0"/>
          </a:p>
        </p:txBody>
      </p:sp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10424" y="10404179"/>
            <a:ext cx="31591308" cy="8192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920" b="0" i="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方正兰亭黑简体" panose="02000000000000000000" charset="-122"/>
              </a:defRPr>
            </a:lvl1pPr>
            <a:lvl2pPr marL="1280160" indent="0" algn="ctr">
              <a:buNone/>
              <a:defRPr sz="5600"/>
            </a:lvl2pPr>
            <a:lvl3pPr marL="2560320" indent="0" algn="ctr">
              <a:buNone/>
              <a:defRPr sz="5040"/>
            </a:lvl3pPr>
            <a:lvl4pPr marL="3840480" indent="0" algn="ctr">
              <a:buNone/>
              <a:defRPr sz="4480"/>
            </a:lvl4pPr>
            <a:lvl5pPr marL="5120640" indent="0" algn="ctr">
              <a:buNone/>
              <a:defRPr sz="4480"/>
            </a:lvl5pPr>
            <a:lvl6pPr marL="6400800" indent="0" algn="ctr">
              <a:buNone/>
              <a:defRPr sz="4480"/>
            </a:lvl6pPr>
            <a:lvl7pPr marL="7680960" indent="0" algn="ctr">
              <a:buNone/>
              <a:defRPr sz="4480"/>
            </a:lvl7pPr>
            <a:lvl8pPr marL="8961120" indent="0" algn="ctr">
              <a:buNone/>
              <a:defRPr sz="4480"/>
            </a:lvl8pPr>
            <a:lvl9pPr marL="10241280" indent="0" algn="ctr">
              <a:buNone/>
              <a:defRPr sz="4480"/>
            </a:lvl9pPr>
          </a:lstStyle>
          <a:p>
            <a:r>
              <a:rPr kumimoji="1" lang="zh-CN" altLang="en-US" dirty="0"/>
              <a:t>单击此处编辑副标题</a:t>
            </a:r>
            <a:endParaRPr kumimoji="1" lang="zh-CN" alt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13" y="467775"/>
            <a:ext cx="1631611" cy="900695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3448114" y="596919"/>
            <a:ext cx="0" cy="695348"/>
          </a:xfrm>
          <a:prstGeom prst="line">
            <a:avLst/>
          </a:prstGeom>
          <a:noFill/>
          <a:ln w="31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"/>
          <p:cNvSpPr/>
          <p:nvPr/>
        </p:nvSpPr>
        <p:spPr>
          <a:xfrm>
            <a:off x="0" y="152405"/>
            <a:ext cx="34138235" cy="19203025"/>
          </a:xfrm>
          <a:prstGeom prst="rect">
            <a:avLst/>
          </a:prstGeom>
          <a:gradFill>
            <a:gsLst>
              <a:gs pos="0">
                <a:srgbClr val="151A47"/>
              </a:gs>
              <a:gs pos="100000">
                <a:srgbClr val="150F4D"/>
              </a:gs>
            </a:gsLst>
            <a:lin ang="5400000"/>
          </a:gradFill>
          <a:ln w="3175">
            <a:miter lim="400000"/>
          </a:ln>
        </p:spPr>
        <p:txBody>
          <a:bodyPr lIns="71120" tIns="71120" rIns="71120" bIns="71120" anchor="ctr"/>
          <a:lstStyle/>
          <a:p>
            <a:pPr defTabSz="1174115">
              <a:defRPr sz="44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400">
              <a:latin typeface="HelveticaNeue" panose="00000400000000000000" charset="0"/>
              <a:ea typeface="HelveticaNeue" panose="00000400000000000000" charset="0"/>
              <a:cs typeface="HelveticaNeue" panose="00000400000000000000" charset="0"/>
              <a:sym typeface="HelveticaNeue" panose="00000400000000000000" charset="0"/>
            </a:endParaRP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普通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524" y="1071347"/>
            <a:ext cx="29444228" cy="1193585"/>
          </a:xfrm>
        </p:spPr>
        <p:txBody>
          <a:bodyPr/>
          <a:lstStyle>
            <a:lvl1pPr>
              <a:defRPr b="1">
                <a:solidFill>
                  <a:schemeClr val="tx1">
                    <a:lumMod val="95000"/>
                    <a:lumOff val="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3426" y="3459122"/>
            <a:ext cx="30911379" cy="13407446"/>
          </a:xfrm>
        </p:spPr>
        <p:txBody>
          <a:bodyPr>
            <a:normAutofit/>
          </a:bodyPr>
          <a:lstStyle>
            <a:lvl1pPr marL="960120" indent="-960120">
              <a:lnSpc>
                <a:spcPct val="130000"/>
              </a:lnSpc>
              <a:spcBef>
                <a:spcPts val="5"/>
              </a:spcBef>
              <a:spcAft>
                <a:spcPts val="800"/>
              </a:spcAft>
              <a:buFontTx/>
              <a:buBlip>
                <a:blip r:embed="rId3"/>
              </a:buBlip>
              <a:defRPr sz="5600">
                <a:solidFill>
                  <a:srgbClr val="032A9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方正兰亭黑简体" panose="02000000000000000000" charset="-122"/>
              </a:defRPr>
            </a:lvl1pPr>
            <a:lvl2pPr marL="1920240" indent="-640080">
              <a:lnSpc>
                <a:spcPct val="130000"/>
              </a:lnSpc>
              <a:spcBef>
                <a:spcPts val="5"/>
              </a:spcBef>
              <a:spcAft>
                <a:spcPts val="800"/>
              </a:spcAft>
              <a:buFontTx/>
              <a:buBlip>
                <a:blip r:embed="rId4"/>
              </a:buBlip>
              <a:defRPr sz="448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方正兰亭黑简体" panose="02000000000000000000" charset="-122"/>
              </a:defRPr>
            </a:lvl2pPr>
            <a:lvl3pPr marL="3200400" indent="-640080">
              <a:lnSpc>
                <a:spcPct val="120000"/>
              </a:lnSpc>
              <a:spcBef>
                <a:spcPts val="5"/>
              </a:spcBef>
              <a:spcAft>
                <a:spcPts val="500"/>
              </a:spcAft>
              <a:buFontTx/>
              <a:buBlip>
                <a:blip r:embed="rId5"/>
              </a:buBlip>
              <a:defRPr sz="3360">
                <a:latin typeface="阿里巴巴普惠体" panose="00020600040101010101" pitchFamily="18" charset="-122"/>
                <a:ea typeface="阿里巴巴普惠体" panose="00020600040101010101" pitchFamily="18" charset="-122"/>
                <a:sym typeface="方正兰亭黑简体" panose="02000000000000000000" charset="-122"/>
              </a:defRPr>
            </a:lvl3pPr>
            <a:lvl4pPr>
              <a:lnSpc>
                <a:spcPct val="120000"/>
              </a:lnSpc>
              <a:spcBef>
                <a:spcPts val="5"/>
              </a:spcBef>
              <a:spcAft>
                <a:spcPts val="500"/>
              </a:spcAft>
              <a:defRPr sz="2940">
                <a:latin typeface="阿里巴巴普惠体" panose="00020600040101010101" pitchFamily="18" charset="-122"/>
                <a:ea typeface="阿里巴巴普惠体" panose="00020600040101010101" pitchFamily="18" charset="-122"/>
                <a:sym typeface="方正兰亭黑简体" panose="02000000000000000000" charset="-122"/>
              </a:defRPr>
            </a:lvl4pPr>
            <a:lvl5pPr>
              <a:defRPr sz="336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1.png"/><Relationship Id="rId4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A47"/>
            </a:gs>
            <a:gs pos="100000">
              <a:srgbClr val="150F4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资源 9精简背景.png" descr="资源 9精简背景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36" y="611077"/>
            <a:ext cx="2393922" cy="576035"/>
          </a:xfrm>
          <a:prstGeom prst="rect">
            <a:avLst/>
          </a:prstGeom>
          <a:ln w="3175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75" y="467789"/>
            <a:ext cx="1631638" cy="900721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3448171" y="596937"/>
            <a:ext cx="0" cy="695368"/>
          </a:xfrm>
          <a:prstGeom prst="line">
            <a:avLst/>
          </a:prstGeom>
          <a:noFill/>
          <a:ln w="31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375348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1pPr>
      <a:lvl2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2pPr>
      <a:lvl3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3pPr>
      <a:lvl4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4pPr>
      <a:lvl5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5pPr>
      <a:lvl6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6pPr>
      <a:lvl7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7pPr>
      <a:lvl8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8pPr>
      <a:lvl9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9pPr>
    </p:titleStyle>
    <p:bodyStyle>
      <a:lvl1pPr marL="391795" marR="0" indent="-391795" algn="l" defTabSz="1737995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1pPr>
      <a:lvl2pPr marL="855980" marR="0" indent="-605155" algn="l" defTabSz="1737995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2pPr>
      <a:lvl3pPr marL="1223010" marR="0" indent="-720725" algn="l" defTabSz="1737995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3pPr>
      <a:lvl4pPr marL="1595120" marR="0" indent="-840105" algn="l" defTabSz="1737995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4pPr>
      <a:lvl5pPr marL="1847850" marR="0" indent="-840105" algn="l" defTabSz="1737995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5pPr>
      <a:lvl6pPr marL="2098675" marR="0" indent="-840105" algn="l" defTabSz="1737995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6pPr>
      <a:lvl7pPr marL="2352040" marR="0" indent="-840105" algn="l" defTabSz="1737995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7pPr>
      <a:lvl8pPr marL="2602865" marR="0" indent="-840105" algn="l" defTabSz="1737995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8pPr>
      <a:lvl9pPr marL="2855595" marR="0" indent="-840105" algn="l" defTabSz="1737995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9pPr>
    </p:bodyStyle>
    <p:otherStyle>
      <a:lvl1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1pPr>
      <a:lvl2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2pPr>
      <a:lvl3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3pPr>
      <a:lvl4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4pPr>
      <a:lvl5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5pPr>
      <a:lvl6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6pPr>
      <a:lvl7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7pPr>
      <a:lvl8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8pPr>
      <a:lvl9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1A47"/>
            </a:gs>
            <a:gs pos="100000">
              <a:srgbClr val="150F4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资源 9精简背景.png" descr="资源 9精简背景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23" y="611059"/>
            <a:ext cx="2393883" cy="576019"/>
          </a:xfrm>
          <a:prstGeom prst="rect">
            <a:avLst/>
          </a:prstGeom>
          <a:ln w="3175">
            <a:miter lim="4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13" y="467775"/>
            <a:ext cx="1631611" cy="900695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3448114" y="596919"/>
            <a:ext cx="0" cy="695348"/>
          </a:xfrm>
          <a:prstGeom prst="line">
            <a:avLst/>
          </a:prstGeom>
          <a:noFill/>
          <a:ln w="31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ransition spd="med"/>
  <p:txStyles>
    <p:titleStyle>
      <a:lvl1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1pPr>
      <a:lvl2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2pPr>
      <a:lvl3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3pPr>
      <a:lvl4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4pPr>
      <a:lvl5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5pPr>
      <a:lvl6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6pPr>
      <a:lvl7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7pPr>
      <a:lvl8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8pPr>
      <a:lvl9pPr marL="0" marR="0" indent="0" algn="l" defTabSz="375285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600" b="0" i="0" u="none" strike="noStrike" cap="none" spc="445" baseline="0">
          <a:solidFill>
            <a:srgbClr val="FFFFFF"/>
          </a:solidFill>
          <a:uFillTx/>
          <a:latin typeface="方正兰亭粗黑简体" panose="02000000000000000000" charset="-122"/>
          <a:ea typeface="方正兰亭粗黑简体" panose="02000000000000000000" charset="-122"/>
          <a:cs typeface="方正兰亭粗黑简体" panose="02000000000000000000" charset="-122"/>
          <a:sym typeface="方正兰亭粗黑简体" panose="02000000000000000000" charset="-122"/>
        </a:defRPr>
      </a:lvl9pPr>
    </p:titleStyle>
    <p:bodyStyle>
      <a:lvl1pPr marL="391160" marR="0" indent="-39116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1pPr>
      <a:lvl2pPr marL="856615" marR="0" indent="-60452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2pPr>
      <a:lvl3pPr marL="1223645" marR="0" indent="-72009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3pPr>
      <a:lvl4pPr marL="159575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4pPr>
      <a:lvl5pPr marL="184721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5pPr>
      <a:lvl6pPr marL="209931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6pPr>
      <a:lvl7pPr marL="2351405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7pPr>
      <a:lvl8pPr marL="260350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8pPr>
      <a:lvl9pPr marL="2854960" marR="0" indent="-839470" algn="l" defTabSz="1737360" latinLnBrk="0">
        <a:lnSpc>
          <a:spcPct val="150000"/>
        </a:lnSpc>
        <a:spcBef>
          <a:spcPts val="1600"/>
        </a:spcBef>
        <a:spcAft>
          <a:spcPts val="0"/>
        </a:spcAft>
        <a:buClrTx/>
        <a:buSzPct val="100000"/>
        <a:buFont typeface="Huawei Sans" panose="020C0803030203020204"/>
        <a:buChar char="•"/>
        <a:defRPr sz="6000" b="0" i="0" u="none" strike="noStrike" cap="none" spc="417" baseline="0">
          <a:solidFill>
            <a:srgbClr val="FFFFFF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9pPr>
    </p:bodyStyle>
    <p:otherStyle>
      <a:lvl1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1pPr>
      <a:lvl2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2pPr>
      <a:lvl3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3pPr>
      <a:lvl4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4pPr>
      <a:lvl5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5pPr>
      <a:lvl6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6pPr>
      <a:lvl7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7pPr>
      <a:lvl8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8pPr>
      <a:lvl9pPr marL="0" marR="0" indent="0" algn="r" defTabSz="562864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方正兰亭黑简体" panose="02000000000000000000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5" Type="http://schemas.openxmlformats.org/officeDocument/2006/relationships/notesSlide" Target="../notesSlides/notesSlide5.xml"/><Relationship Id="rId24" Type="http://schemas.openxmlformats.org/officeDocument/2006/relationships/slideLayout" Target="../slideLayouts/slideLayout5.xml"/><Relationship Id="rId23" Type="http://schemas.openxmlformats.org/officeDocument/2006/relationships/tags" Target="../tags/tag87.xml"/><Relationship Id="rId22" Type="http://schemas.openxmlformats.org/officeDocument/2006/relationships/tags" Target="../tags/tag86.xml"/><Relationship Id="rId21" Type="http://schemas.openxmlformats.org/officeDocument/2006/relationships/tags" Target="../tags/tag85.xml"/><Relationship Id="rId20" Type="http://schemas.openxmlformats.org/officeDocument/2006/relationships/tags" Target="../tags/tag84.xml"/><Relationship Id="rId2" Type="http://schemas.openxmlformats.org/officeDocument/2006/relationships/tags" Target="../tags/tag66.xml"/><Relationship Id="rId19" Type="http://schemas.openxmlformats.org/officeDocument/2006/relationships/tags" Target="../tags/tag83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tags" Target="../tags/tag76.xml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5.xml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png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3.png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tags" Target="../tags/tag23.xml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image" Target="../media/image14.png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8" Type="http://schemas.openxmlformats.org/officeDocument/2006/relationships/notesSlide" Target="../notesSlides/notesSlide3.xml"/><Relationship Id="rId27" Type="http://schemas.openxmlformats.org/officeDocument/2006/relationships/slideLayout" Target="../slideLayouts/slideLayout5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tags" Target="../tags/tag47.xml"/><Relationship Id="rId22" Type="http://schemas.openxmlformats.org/officeDocument/2006/relationships/tags" Target="../tags/tag46.xml"/><Relationship Id="rId21" Type="http://schemas.openxmlformats.org/officeDocument/2006/relationships/tags" Target="../tags/tag45.xml"/><Relationship Id="rId20" Type="http://schemas.openxmlformats.org/officeDocument/2006/relationships/tags" Target="../tags/tag44.xml"/><Relationship Id="rId2" Type="http://schemas.openxmlformats.org/officeDocument/2006/relationships/tags" Target="../tags/tag27.xml"/><Relationship Id="rId19" Type="http://schemas.openxmlformats.org/officeDocument/2006/relationships/tags" Target="../tags/tag43.xml"/><Relationship Id="rId18" Type="http://schemas.openxmlformats.org/officeDocument/2006/relationships/tags" Target="../tags/tag42.xml"/><Relationship Id="rId17" Type="http://schemas.openxmlformats.org/officeDocument/2006/relationships/tags" Target="../tags/tag41.xml"/><Relationship Id="rId16" Type="http://schemas.openxmlformats.org/officeDocument/2006/relationships/tags" Target="../tags/tag40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tags" Target="../tags/tag35.xml"/><Relationship Id="rId10" Type="http://schemas.openxmlformats.org/officeDocument/2006/relationships/tags" Target="../tags/tag34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descr="7b0a20202020227461726765744d6f64756c65223a202270726f636573734f6e6c696e65466f6e7473220a7d0a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高性能计算场景性能优化</a:t>
            </a:r>
            <a:endParaRPr kumimoji="1" lang="zh-CN" altLang="en-US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10424" y="10435294"/>
            <a:ext cx="31591308" cy="819227"/>
          </a:xfrm>
        </p:spPr>
        <p:txBody>
          <a:bodyPr>
            <a:noAutofit/>
          </a:bodyPr>
          <a:lstStyle/>
          <a:p>
            <a:r>
              <a:rPr kumimoji="1" lang="zh-CN" altLang="en-US" sz="54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</a:rPr>
              <a:t>麒麟信安操作系统工程师</a:t>
            </a:r>
            <a:r>
              <a:rPr kumimoji="1" lang="zh-CN" altLang="en-US" sz="4200" dirty="0"/>
              <a:t>  </a:t>
            </a:r>
            <a:r>
              <a:rPr kumimoji="1" lang="zh-CN" altLang="en-US" sz="6600" dirty="0">
                <a:solidFill>
                  <a:schemeClr val="tx1"/>
                </a:solidFill>
              </a:rPr>
              <a:t>苏伟</a:t>
            </a:r>
            <a:endParaRPr kumimoji="1" lang="zh-CN" altLang="en-US" sz="6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638" y="2785933"/>
            <a:ext cx="34138229" cy="1628170"/>
          </a:xfrm>
          <a:prstGeom prst="rect">
            <a:avLst/>
          </a:prstGeom>
          <a:solidFill>
            <a:srgbClr val="28285F"/>
          </a:solidFill>
          <a:ln w="3175" cap="flat">
            <a:noFill/>
            <a:miter lim="400000"/>
          </a:ln>
          <a:effectLst/>
        </p:spPr>
        <p:txBody>
          <a:bodyPr rot="0" vert="horz" wrap="square" lIns="165099" tIns="165099" rIns="165099" bIns="165099" numCol="1" spcCol="0" rtlCol="0" anchor="ctr" forceAA="0">
            <a:noAutofit/>
          </a:bodyPr>
          <a:p>
            <a:pPr lvl="1" indent="457200" algn="l" defTabSz="2798445">
              <a:buClrTx/>
              <a:buSzTx/>
              <a:buFontTx/>
              <a:defRPr sz="240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b="1" dirty="0" smtClean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通过集成机器学习技术，编译器</a:t>
            </a:r>
            <a:r>
              <a:rPr lang="zh-CN" sz="6000" b="1" dirty="0" smtClean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可以</a:t>
            </a:r>
            <a:r>
              <a:rPr sz="6000" b="1" dirty="0" smtClean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优化代码性能，减少人工干预和复杂的优化过程。</a:t>
            </a:r>
            <a:endParaRPr sz="6000" b="1" dirty="0" smtClean="0">
              <a:solidFill>
                <a:schemeClr val="tx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06490" y="300673"/>
            <a:ext cx="20783550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编译优化</a:t>
            </a:r>
            <a:endParaRPr lang="zh-CN" altLang="en-US" sz="8000" b="1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114425" y="4673600"/>
            <a:ext cx="3634105" cy="113919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no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MLGO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 flipV="1">
            <a:off x="15264788" y="7053556"/>
            <a:ext cx="0" cy="1150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07035" y="5831205"/>
            <a:ext cx="14535150" cy="27533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571500" marR="0" indent="-571500" algn="l" defTabSz="3467735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b="1" i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https://github.com/google/ml-compiler-opt.git</a:t>
            </a:r>
            <a:endParaRPr lang="zh-CN" altLang="en-US" sz="4000" b="1" i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对函数进行智能内联，通过</a:t>
            </a:r>
            <a:r>
              <a:rPr lang="en-US" altLang="zh-CN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ML</a:t>
            </a:r>
            <a:r>
              <a:rPr lang="zh-CN" altLang="en-US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模型代替了启发式优化算法</a:t>
            </a:r>
            <a:endParaRPr lang="zh-CN" altLang="en-US" sz="4000" b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3~7%</a:t>
            </a:r>
            <a:r>
              <a:rPr lang="zh-CN" altLang="en-US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可执行文件大小优化</a:t>
            </a:r>
            <a:endParaRPr lang="zh-CN" altLang="en-US" sz="4000" b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9182100"/>
            <a:ext cx="12167235" cy="97123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587345" y="4673600"/>
            <a:ext cx="5528945" cy="113919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no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LLM Compiler</a:t>
            </a:r>
            <a:endParaRPr kumimoji="0" lang="en-US" altLang="zh-CN" sz="6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8350" y="12734290"/>
            <a:ext cx="13599795" cy="61601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587345" y="5831205"/>
            <a:ext cx="18347690" cy="649287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571500" marR="0" indent="-571500" algn="l" defTabSz="3467735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b="1" i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https://huggingface.co/collections/facebook/llm-compiler-667c5b05557fe99a9edd25cb</a:t>
            </a:r>
            <a:endParaRPr lang="zh-CN" altLang="en-US" sz="4000" b="1" i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代码大小优化的自动调优搜索中实现了77%的优化潜力，以及45%的反汇编准确性</a:t>
            </a:r>
            <a:endParaRPr lang="zh-CN" altLang="en-US" sz="4000" b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优化过程：</a:t>
            </a:r>
            <a:endParaRPr lang="zh-CN" altLang="en-US" sz="4000" b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1200150" marR="0" lvl="1" indent="-742950" algn="l" defTabSz="3467735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36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将原始编程语言的代码转化为中间表示IR（如 LLVM IR 或汇编）</a:t>
            </a:r>
            <a:endParaRPr lang="zh-CN" altLang="en-US" sz="3600" b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1200150" marR="0" lvl="1" indent="-742950" algn="l" defTabSz="3467735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36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利用 LLM 分析该中间格式或汇编代码，理解其语义和结构</a:t>
            </a:r>
            <a:endParaRPr lang="zh-CN" altLang="en-US" sz="3600" b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1200150" marR="0" lvl="1" indent="-742950" algn="l" defTabSz="3467735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36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LLM 会研究并评估多种优化策略，选择最佳的优化方案</a:t>
            </a:r>
            <a:endParaRPr lang="zh-CN" altLang="en-US" sz="3600" b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1200150" marR="0" lvl="1" indent="-742950" algn="l" defTabSz="3467735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lang="zh-CN" altLang="en-US" sz="36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将优化的中间格式或汇编代码转换回原始编程语言的形式</a:t>
            </a:r>
            <a:endParaRPr lang="zh-CN" altLang="en-US" sz="3600" b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882034" y="11820243"/>
            <a:ext cx="32374801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882034" y="12074248"/>
            <a:ext cx="32374801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882034" y="12328252"/>
            <a:ext cx="32374801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流程图: 合并 9"/>
          <p:cNvSpPr/>
          <p:nvPr/>
        </p:nvSpPr>
        <p:spPr>
          <a:xfrm rot="16200000">
            <a:off x="116845" y="11823418"/>
            <a:ext cx="914417" cy="502294"/>
          </a:xfrm>
          <a:prstGeom prst="flowChartMerge">
            <a:avLst/>
          </a:prstGeom>
          <a:solidFill>
            <a:schemeClr val="accent4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34562" y="10310820"/>
            <a:ext cx="17069115" cy="125539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784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麒麟信安</a:t>
            </a:r>
            <a:r>
              <a:rPr lang="en-US" altLang="zh-CN" sz="784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784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性能优化引擎</a:t>
            </a:r>
            <a:endParaRPr lang="zh-CN" altLang="en-US" sz="7840" b="1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639" y="2785933"/>
            <a:ext cx="34138227" cy="1628170"/>
          </a:xfrm>
          <a:prstGeom prst="rect">
            <a:avLst/>
          </a:prstGeom>
          <a:solidFill>
            <a:srgbClr val="28285F"/>
          </a:solidFill>
          <a:ln w="3175" cap="flat">
            <a:noFill/>
            <a:miter lim="400000"/>
          </a:ln>
          <a:effectLst/>
        </p:spPr>
        <p:txBody>
          <a:bodyPr rot="0" vert="horz" wrap="square" lIns="165099" tIns="165099" rIns="165099" bIns="165099" numCol="1" spcCol="0" rtlCol="0" anchor="ctr" forceAA="0">
            <a:noAutofit/>
          </a:bodyPr>
          <a:p>
            <a:pPr lvl="1" indent="457200" algn="l" defTabSz="2798445">
              <a:buClrTx/>
              <a:buSzTx/>
              <a:buFontTx/>
              <a:defRPr sz="240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麒麟信安HPC性能优化</a:t>
            </a:r>
            <a:r>
              <a:rPr lang="zh-CN"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引擎将</a:t>
            </a:r>
            <a:r>
              <a:rPr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提供全周期的优化支持</a:t>
            </a:r>
            <a:r>
              <a:rPr lang="zh-CN"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，涵盖了HPC应用优化的各个阶段</a:t>
            </a:r>
            <a:r>
              <a:rPr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。</a:t>
            </a:r>
            <a:endParaRPr sz="6000" b="1" dirty="0" smtClean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06491" y="300673"/>
            <a:ext cx="20783549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麒麟信安</a:t>
            </a:r>
            <a:r>
              <a:rPr lang="en-US" altLang="zh-CN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性能优化引擎</a:t>
            </a:r>
            <a:endParaRPr lang="zh-CN" altLang="en-US" sz="8000" b="1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6325" y="5138420"/>
            <a:ext cx="25355550" cy="113919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no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一站式性能优化引擎，面向应用全生命周期及全场景优化，降低调优复杂度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8025" y="9867900"/>
            <a:ext cx="11111230" cy="649478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571500" indent="-5715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痛点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：手动优化复杂性高；不兼容的编译优化选项；低效的代码生成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方正兰亭黑简体" panose="02000000000000000000" charset="-122"/>
            </a:endParaRPr>
          </a:p>
          <a:p>
            <a:pPr marL="571500" indent="-5715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实现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：非侵入式、环境变量方式、配置式优化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方正兰亭黑简体" panose="02000000000000000000" charset="-122"/>
            </a:endParaRPr>
          </a:p>
          <a:p>
            <a:pPr marL="571500" indent="-5715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支持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：静态分析源码中的热路径和瓶颈区域；动态调整特定编译选项；静态链接及LTO动态链接选项动态调整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方正兰亭黑简体" panose="02000000000000000000" charset="-122"/>
            </a:endParaRPr>
          </a:p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ea"/>
              <a:sym typeface="方正兰亭黑简体" panose="02000000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567265" y="6249670"/>
            <a:ext cx="10792460" cy="511429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571500" indent="-5715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痛点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：系统配置不当；内存和CPU资源分配不均；服务冗余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方正兰亭黑简体" panose="02000000000000000000" charset="-122"/>
            </a:endParaRPr>
          </a:p>
          <a:p>
            <a:pPr marL="571500" indent="-5715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实现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：自适应调度和动态参数优化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  <a:p>
            <a:pPr marL="571500" indent="-5715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支持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：系统配置自适应优化，包括亲和性及调度优化、内存管理及I/O调度优化</a:t>
            </a:r>
            <a:endParaRPr kumimoji="0" lang="zh-CN" altLang="en-US" sz="4400" b="1" i="0" u="none" strike="noStrike" cap="none" spc="0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45" name="矩形 44"/>
          <p:cNvSpPr/>
          <p:nvPr>
            <p:custDataLst>
              <p:tags r:id="rId3"/>
            </p:custDataLst>
          </p:nvPr>
        </p:nvSpPr>
        <p:spPr>
          <a:xfrm>
            <a:off x="7818120" y="8499586"/>
            <a:ext cx="4421181" cy="119060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编译时优化</a:t>
            </a:r>
            <a:endParaRPr lang="zh-CN" altLang="en-US" sz="5400" b="1" dirty="0">
              <a:solidFill>
                <a:schemeClr val="accent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123" name="椭圆 122"/>
          <p:cNvSpPr/>
          <p:nvPr>
            <p:custDataLst>
              <p:tags r:id="rId4"/>
            </p:custDataLst>
          </p:nvPr>
        </p:nvSpPr>
        <p:spPr>
          <a:xfrm>
            <a:off x="12670815" y="9154731"/>
            <a:ext cx="433614" cy="43256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4" name="椭圆 123"/>
          <p:cNvSpPr/>
          <p:nvPr>
            <p:custDataLst>
              <p:tags r:id="rId5"/>
            </p:custDataLst>
          </p:nvPr>
        </p:nvSpPr>
        <p:spPr>
          <a:xfrm>
            <a:off x="12813603" y="9296469"/>
            <a:ext cx="149088" cy="149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25" name="直接连接符 124"/>
          <p:cNvCxnSpPr/>
          <p:nvPr>
            <p:custDataLst>
              <p:tags r:id="rId6"/>
            </p:custDataLst>
          </p:nvPr>
        </p:nvCxnSpPr>
        <p:spPr>
          <a:xfrm>
            <a:off x="12234052" y="9372063"/>
            <a:ext cx="436764" cy="0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>
            <p:custDataLst>
              <p:tags r:id="rId7"/>
            </p:custDataLst>
          </p:nvPr>
        </p:nvSpPr>
        <p:spPr>
          <a:xfrm>
            <a:off x="17859140" y="7779034"/>
            <a:ext cx="4421181" cy="119060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运行环境优化</a:t>
            </a:r>
            <a:endParaRPr lang="zh-CN" altLang="en-US" sz="5400" b="1" dirty="0">
              <a:solidFill>
                <a:schemeClr val="accent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50" name="椭圆 49"/>
          <p:cNvSpPr/>
          <p:nvPr>
            <p:custDataLst>
              <p:tags r:id="rId8"/>
            </p:custDataLst>
          </p:nvPr>
        </p:nvSpPr>
        <p:spPr>
          <a:xfrm>
            <a:off x="16973013" y="8429980"/>
            <a:ext cx="433614" cy="433614"/>
          </a:xfrm>
          <a:prstGeom prst="ellipse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" name="椭圆 50"/>
          <p:cNvSpPr/>
          <p:nvPr>
            <p:custDataLst>
              <p:tags r:id="rId9"/>
            </p:custDataLst>
          </p:nvPr>
        </p:nvSpPr>
        <p:spPr>
          <a:xfrm>
            <a:off x="17114752" y="8571718"/>
            <a:ext cx="150137" cy="1501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52" name="直接连接符 51"/>
          <p:cNvCxnSpPr/>
          <p:nvPr>
            <p:custDataLst>
              <p:tags r:id="rId10"/>
            </p:custDataLst>
          </p:nvPr>
        </p:nvCxnSpPr>
        <p:spPr>
          <a:xfrm>
            <a:off x="17406627" y="8647312"/>
            <a:ext cx="437813" cy="0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>
            <p:custDataLst>
              <p:tags r:id="rId11"/>
            </p:custDataLst>
          </p:nvPr>
        </p:nvSpPr>
        <p:spPr>
          <a:xfrm>
            <a:off x="18153069" y="14126013"/>
            <a:ext cx="4421181" cy="119060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chemeClr val="accent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运行时优化</a:t>
            </a:r>
            <a:endParaRPr lang="zh-CN" altLang="en-US" sz="5400" b="1" dirty="0">
              <a:solidFill>
                <a:schemeClr val="accent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116" name="椭圆 115"/>
          <p:cNvSpPr/>
          <p:nvPr>
            <p:custDataLst>
              <p:tags r:id="rId12"/>
            </p:custDataLst>
          </p:nvPr>
        </p:nvSpPr>
        <p:spPr>
          <a:xfrm>
            <a:off x="17266943" y="14758060"/>
            <a:ext cx="433614" cy="43361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7" name="椭圆 116"/>
          <p:cNvSpPr/>
          <p:nvPr>
            <p:custDataLst>
              <p:tags r:id="rId13"/>
            </p:custDataLst>
          </p:nvPr>
        </p:nvSpPr>
        <p:spPr>
          <a:xfrm>
            <a:off x="17408681" y="14899798"/>
            <a:ext cx="150137" cy="1501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118" name="直接连接符 117"/>
          <p:cNvCxnSpPr/>
          <p:nvPr>
            <p:custDataLst>
              <p:tags r:id="rId14"/>
            </p:custDataLst>
          </p:nvPr>
        </p:nvCxnSpPr>
        <p:spPr>
          <a:xfrm>
            <a:off x="17700556" y="14975392"/>
            <a:ext cx="437813" cy="0"/>
          </a:xfrm>
          <a:prstGeom prst="line">
            <a:avLst/>
          </a:prstGeom>
          <a:ln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任意多边形: 形状 53"/>
          <p:cNvSpPr/>
          <p:nvPr>
            <p:custDataLst>
              <p:tags r:id="rId15"/>
            </p:custDataLst>
          </p:nvPr>
        </p:nvSpPr>
        <p:spPr>
          <a:xfrm rot="14340000">
            <a:off x="12525827" y="9046075"/>
            <a:ext cx="2787518" cy="4187051"/>
          </a:xfrm>
          <a:custGeom>
            <a:avLst/>
            <a:gdLst>
              <a:gd name="connsiteX0" fmla="*/ 1194374 w 1477168"/>
              <a:gd name="connsiteY0" fmla="*/ 759029 h 2218581"/>
              <a:gd name="connsiteX1" fmla="*/ 1315025 w 1477168"/>
              <a:gd name="connsiteY1" fmla="*/ 2026250 h 2218581"/>
              <a:gd name="connsiteX2" fmla="*/ 1306421 w 1477168"/>
              <a:gd name="connsiteY2" fmla="*/ 2046993 h 2218581"/>
              <a:gd name="connsiteX3" fmla="*/ 1477168 w 1477168"/>
              <a:gd name="connsiteY3" fmla="*/ 2217740 h 2218581"/>
              <a:gd name="connsiteX4" fmla="*/ 1232722 w 1477168"/>
              <a:gd name="connsiteY4" fmla="*/ 2217740 h 2218581"/>
              <a:gd name="connsiteX5" fmla="*/ 1232262 w 1477168"/>
              <a:gd name="connsiteY5" fmla="*/ 2218580 h 2218581"/>
              <a:gd name="connsiteX6" fmla="*/ 159733 w 1477168"/>
              <a:gd name="connsiteY6" fmla="*/ 2218581 h 2218581"/>
              <a:gd name="connsiteX7" fmla="*/ 165022 w 1477168"/>
              <a:gd name="connsiteY7" fmla="*/ 2217106 h 2218581"/>
              <a:gd name="connsiteX8" fmla="*/ 313454 w 1477168"/>
              <a:gd name="connsiteY8" fmla="*/ 2150262 h 2218581"/>
              <a:gd name="connsiteX9" fmla="*/ 607618 w 1477168"/>
              <a:gd name="connsiteY9" fmla="*/ 1052424 h 2218581"/>
              <a:gd name="connsiteX10" fmla="*/ 607607 w 1477168"/>
              <a:gd name="connsiteY10" fmla="*/ 1052407 h 2218581"/>
              <a:gd name="connsiteX11" fmla="*/ 0 w 1477168"/>
              <a:gd name="connsiteY11" fmla="*/ 0 h 2218581"/>
              <a:gd name="connsiteX12" fmla="*/ 121078 w 1477168"/>
              <a:gd name="connsiteY12" fmla="*/ 14413 h 2218581"/>
              <a:gd name="connsiteX13" fmla="*/ 1194374 w 1477168"/>
              <a:gd name="connsiteY13" fmla="*/ 759029 h 221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77168" h="2218581">
                <a:moveTo>
                  <a:pt x="1194374" y="759029"/>
                </a:moveTo>
                <a:cubicBezTo>
                  <a:pt x="1425601" y="1159525"/>
                  <a:pt x="1455333" y="1621061"/>
                  <a:pt x="1315025" y="2026250"/>
                </a:cubicBezTo>
                <a:lnTo>
                  <a:pt x="1306421" y="2046993"/>
                </a:lnTo>
                <a:lnTo>
                  <a:pt x="1477168" y="2217740"/>
                </a:lnTo>
                <a:lnTo>
                  <a:pt x="1232722" y="2217740"/>
                </a:lnTo>
                <a:lnTo>
                  <a:pt x="1232262" y="2218580"/>
                </a:lnTo>
                <a:lnTo>
                  <a:pt x="159733" y="2218581"/>
                </a:lnTo>
                <a:lnTo>
                  <a:pt x="165022" y="2217106"/>
                </a:lnTo>
                <a:cubicBezTo>
                  <a:pt x="215682" y="2200219"/>
                  <a:pt x="265405" y="2178003"/>
                  <a:pt x="313454" y="2150262"/>
                </a:cubicBezTo>
                <a:cubicBezTo>
                  <a:pt x="697845" y="1928334"/>
                  <a:pt x="829547" y="1436815"/>
                  <a:pt x="607618" y="1052424"/>
                </a:cubicBezTo>
                <a:lnTo>
                  <a:pt x="607607" y="1052407"/>
                </a:lnTo>
                <a:lnTo>
                  <a:pt x="0" y="0"/>
                </a:lnTo>
                <a:lnTo>
                  <a:pt x="121078" y="14413"/>
                </a:lnTo>
                <a:cubicBezTo>
                  <a:pt x="556197" y="87477"/>
                  <a:pt x="956542" y="347091"/>
                  <a:pt x="1194374" y="75902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107950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6" name="任意多边形: 形状 51"/>
          <p:cNvSpPr/>
          <p:nvPr>
            <p:custDataLst>
              <p:tags r:id="rId16"/>
            </p:custDataLst>
          </p:nvPr>
        </p:nvSpPr>
        <p:spPr>
          <a:xfrm rot="3540000">
            <a:off x="13776273" y="10397312"/>
            <a:ext cx="3946654" cy="1857913"/>
          </a:xfrm>
          <a:custGeom>
            <a:avLst/>
            <a:gdLst>
              <a:gd name="connsiteX0" fmla="*/ 925268 w 2089928"/>
              <a:gd name="connsiteY0" fmla="*/ 89297 h 978915"/>
              <a:gd name="connsiteX1" fmla="*/ 922762 w 2089928"/>
              <a:gd name="connsiteY1" fmla="*/ 90302 h 978915"/>
              <a:gd name="connsiteX2" fmla="*/ 918793 w 2089928"/>
              <a:gd name="connsiteY2" fmla="*/ 92812 h 978915"/>
              <a:gd name="connsiteX3" fmla="*/ 1286254 w 2089928"/>
              <a:gd name="connsiteY3" fmla="*/ 0 h 978915"/>
              <a:gd name="connsiteX4" fmla="*/ 2089928 w 2089928"/>
              <a:gd name="connsiteY4" fmla="*/ 803673 h 978915"/>
              <a:gd name="connsiteX5" fmla="*/ 2073600 w 2089928"/>
              <a:gd name="connsiteY5" fmla="*/ 965641 h 978915"/>
              <a:gd name="connsiteX6" fmla="*/ 2072233 w 2089928"/>
              <a:gd name="connsiteY6" fmla="*/ 970959 h 978915"/>
              <a:gd name="connsiteX7" fmla="*/ 2067639 w 2089928"/>
              <a:gd name="connsiteY7" fmla="*/ 978915 h 978915"/>
              <a:gd name="connsiteX8" fmla="*/ 2071597 w 2089928"/>
              <a:gd name="connsiteY8" fmla="*/ 952976 h 978915"/>
              <a:gd name="connsiteX9" fmla="*/ 2075469 w 2089928"/>
              <a:gd name="connsiteY9" fmla="*/ 876301 h 978915"/>
              <a:gd name="connsiteX10" fmla="*/ 1402220 w 2089928"/>
              <a:gd name="connsiteY10" fmla="*/ 130249 h 978915"/>
              <a:gd name="connsiteX11" fmla="*/ 1339758 w 2089928"/>
              <a:gd name="connsiteY11" fmla="*/ 127095 h 978915"/>
              <a:gd name="connsiteX12" fmla="*/ 861338 w 2089928"/>
              <a:gd name="connsiteY12" fmla="*/ 123997 h 978915"/>
              <a:gd name="connsiteX13" fmla="*/ 0 w 2089928"/>
              <a:gd name="connsiteY13" fmla="*/ 123997 h 978915"/>
              <a:gd name="connsiteX14" fmla="*/ 58278 w 2089928"/>
              <a:gd name="connsiteY14" fmla="*/ 22604 h 978915"/>
              <a:gd name="connsiteX15" fmla="*/ 73401 w 2089928"/>
              <a:gd name="connsiteY15" fmla="*/ 2381 h 978915"/>
              <a:gd name="connsiteX16" fmla="*/ 1239101 w 2089928"/>
              <a:gd name="connsiteY16" fmla="*/ 2381 h 9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89928" h="978915">
                <a:moveTo>
                  <a:pt x="925268" y="89297"/>
                </a:moveTo>
                <a:lnTo>
                  <a:pt x="922762" y="90302"/>
                </a:lnTo>
                <a:lnTo>
                  <a:pt x="918793" y="92812"/>
                </a:lnTo>
                <a:close/>
                <a:moveTo>
                  <a:pt x="1286254" y="0"/>
                </a:moveTo>
                <a:cubicBezTo>
                  <a:pt x="1730111" y="0"/>
                  <a:pt x="2089928" y="359817"/>
                  <a:pt x="2089928" y="803673"/>
                </a:cubicBezTo>
                <a:cubicBezTo>
                  <a:pt x="2089928" y="859155"/>
                  <a:pt x="2084306" y="913324"/>
                  <a:pt x="2073600" y="965641"/>
                </a:cubicBezTo>
                <a:lnTo>
                  <a:pt x="2072233" y="970959"/>
                </a:lnTo>
                <a:lnTo>
                  <a:pt x="2067639" y="978915"/>
                </a:lnTo>
                <a:lnTo>
                  <a:pt x="2071597" y="952976"/>
                </a:lnTo>
                <a:cubicBezTo>
                  <a:pt x="2074157" y="927766"/>
                  <a:pt x="2075469" y="902187"/>
                  <a:pt x="2075469" y="876301"/>
                </a:cubicBezTo>
                <a:cubicBezTo>
                  <a:pt x="2075469" y="488015"/>
                  <a:pt x="1780375" y="168653"/>
                  <a:pt x="1402220" y="130249"/>
                </a:cubicBezTo>
                <a:lnTo>
                  <a:pt x="1339758" y="127095"/>
                </a:lnTo>
                <a:lnTo>
                  <a:pt x="861338" y="123997"/>
                </a:lnTo>
                <a:lnTo>
                  <a:pt x="0" y="123997"/>
                </a:lnTo>
                <a:lnTo>
                  <a:pt x="58278" y="22604"/>
                </a:lnTo>
                <a:lnTo>
                  <a:pt x="73401" y="2381"/>
                </a:lnTo>
                <a:lnTo>
                  <a:pt x="1239101" y="238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7" name="任意多边形: 形状 53"/>
          <p:cNvSpPr/>
          <p:nvPr>
            <p:custDataLst>
              <p:tags r:id="rId17"/>
            </p:custDataLst>
          </p:nvPr>
        </p:nvSpPr>
        <p:spPr>
          <a:xfrm rot="21540000">
            <a:off x="15625169" y="9253957"/>
            <a:ext cx="2787518" cy="4187051"/>
          </a:xfrm>
          <a:custGeom>
            <a:avLst/>
            <a:gdLst>
              <a:gd name="connsiteX0" fmla="*/ 1194374 w 1477168"/>
              <a:gd name="connsiteY0" fmla="*/ 759029 h 2218581"/>
              <a:gd name="connsiteX1" fmla="*/ 1315025 w 1477168"/>
              <a:gd name="connsiteY1" fmla="*/ 2026250 h 2218581"/>
              <a:gd name="connsiteX2" fmla="*/ 1306421 w 1477168"/>
              <a:gd name="connsiteY2" fmla="*/ 2046993 h 2218581"/>
              <a:gd name="connsiteX3" fmla="*/ 1477168 w 1477168"/>
              <a:gd name="connsiteY3" fmla="*/ 2217740 h 2218581"/>
              <a:gd name="connsiteX4" fmla="*/ 1232722 w 1477168"/>
              <a:gd name="connsiteY4" fmla="*/ 2217740 h 2218581"/>
              <a:gd name="connsiteX5" fmla="*/ 1232262 w 1477168"/>
              <a:gd name="connsiteY5" fmla="*/ 2218580 h 2218581"/>
              <a:gd name="connsiteX6" fmla="*/ 159733 w 1477168"/>
              <a:gd name="connsiteY6" fmla="*/ 2218581 h 2218581"/>
              <a:gd name="connsiteX7" fmla="*/ 165022 w 1477168"/>
              <a:gd name="connsiteY7" fmla="*/ 2217106 h 2218581"/>
              <a:gd name="connsiteX8" fmla="*/ 313454 w 1477168"/>
              <a:gd name="connsiteY8" fmla="*/ 2150262 h 2218581"/>
              <a:gd name="connsiteX9" fmla="*/ 607618 w 1477168"/>
              <a:gd name="connsiteY9" fmla="*/ 1052424 h 2218581"/>
              <a:gd name="connsiteX10" fmla="*/ 607607 w 1477168"/>
              <a:gd name="connsiteY10" fmla="*/ 1052407 h 2218581"/>
              <a:gd name="connsiteX11" fmla="*/ 0 w 1477168"/>
              <a:gd name="connsiteY11" fmla="*/ 0 h 2218581"/>
              <a:gd name="connsiteX12" fmla="*/ 121078 w 1477168"/>
              <a:gd name="connsiteY12" fmla="*/ 14413 h 2218581"/>
              <a:gd name="connsiteX13" fmla="*/ 1194374 w 1477168"/>
              <a:gd name="connsiteY13" fmla="*/ 759029 h 221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77168" h="2218581">
                <a:moveTo>
                  <a:pt x="1194374" y="759029"/>
                </a:moveTo>
                <a:cubicBezTo>
                  <a:pt x="1425601" y="1159525"/>
                  <a:pt x="1455333" y="1621061"/>
                  <a:pt x="1315025" y="2026250"/>
                </a:cubicBezTo>
                <a:lnTo>
                  <a:pt x="1306421" y="2046993"/>
                </a:lnTo>
                <a:lnTo>
                  <a:pt x="1477168" y="2217740"/>
                </a:lnTo>
                <a:lnTo>
                  <a:pt x="1232722" y="2217740"/>
                </a:lnTo>
                <a:lnTo>
                  <a:pt x="1232262" y="2218580"/>
                </a:lnTo>
                <a:lnTo>
                  <a:pt x="159733" y="2218581"/>
                </a:lnTo>
                <a:lnTo>
                  <a:pt x="165022" y="2217106"/>
                </a:lnTo>
                <a:cubicBezTo>
                  <a:pt x="215682" y="2200219"/>
                  <a:pt x="265405" y="2178003"/>
                  <a:pt x="313454" y="2150262"/>
                </a:cubicBezTo>
                <a:cubicBezTo>
                  <a:pt x="697845" y="1928334"/>
                  <a:pt x="829547" y="1436815"/>
                  <a:pt x="607618" y="1052424"/>
                </a:cubicBezTo>
                <a:lnTo>
                  <a:pt x="607607" y="1052407"/>
                </a:lnTo>
                <a:lnTo>
                  <a:pt x="0" y="0"/>
                </a:lnTo>
                <a:lnTo>
                  <a:pt x="121078" y="14413"/>
                </a:lnTo>
                <a:cubicBezTo>
                  <a:pt x="556197" y="87477"/>
                  <a:pt x="956542" y="347091"/>
                  <a:pt x="1194374" y="7590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107950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8" name="任意多边形: 形状 51"/>
          <p:cNvSpPr/>
          <p:nvPr>
            <p:custDataLst>
              <p:tags r:id="rId18"/>
            </p:custDataLst>
          </p:nvPr>
        </p:nvSpPr>
        <p:spPr>
          <a:xfrm rot="10740000">
            <a:off x="13981006" y="11913386"/>
            <a:ext cx="3945009" cy="1847024"/>
          </a:xfrm>
          <a:custGeom>
            <a:avLst/>
            <a:gdLst>
              <a:gd name="connsiteX0" fmla="*/ 925268 w 2089928"/>
              <a:gd name="connsiteY0" fmla="*/ 89297 h 978915"/>
              <a:gd name="connsiteX1" fmla="*/ 922762 w 2089928"/>
              <a:gd name="connsiteY1" fmla="*/ 90302 h 978915"/>
              <a:gd name="connsiteX2" fmla="*/ 918793 w 2089928"/>
              <a:gd name="connsiteY2" fmla="*/ 92812 h 978915"/>
              <a:gd name="connsiteX3" fmla="*/ 1286254 w 2089928"/>
              <a:gd name="connsiteY3" fmla="*/ 0 h 978915"/>
              <a:gd name="connsiteX4" fmla="*/ 2089928 w 2089928"/>
              <a:gd name="connsiteY4" fmla="*/ 803673 h 978915"/>
              <a:gd name="connsiteX5" fmla="*/ 2073600 w 2089928"/>
              <a:gd name="connsiteY5" fmla="*/ 965641 h 978915"/>
              <a:gd name="connsiteX6" fmla="*/ 2072233 w 2089928"/>
              <a:gd name="connsiteY6" fmla="*/ 970959 h 978915"/>
              <a:gd name="connsiteX7" fmla="*/ 2067639 w 2089928"/>
              <a:gd name="connsiteY7" fmla="*/ 978915 h 978915"/>
              <a:gd name="connsiteX8" fmla="*/ 2071597 w 2089928"/>
              <a:gd name="connsiteY8" fmla="*/ 952976 h 978915"/>
              <a:gd name="connsiteX9" fmla="*/ 2075469 w 2089928"/>
              <a:gd name="connsiteY9" fmla="*/ 876301 h 978915"/>
              <a:gd name="connsiteX10" fmla="*/ 1402220 w 2089928"/>
              <a:gd name="connsiteY10" fmla="*/ 130249 h 978915"/>
              <a:gd name="connsiteX11" fmla="*/ 1339758 w 2089928"/>
              <a:gd name="connsiteY11" fmla="*/ 127095 h 978915"/>
              <a:gd name="connsiteX12" fmla="*/ 861338 w 2089928"/>
              <a:gd name="connsiteY12" fmla="*/ 123997 h 978915"/>
              <a:gd name="connsiteX13" fmla="*/ 0 w 2089928"/>
              <a:gd name="connsiteY13" fmla="*/ 123997 h 978915"/>
              <a:gd name="connsiteX14" fmla="*/ 58278 w 2089928"/>
              <a:gd name="connsiteY14" fmla="*/ 22604 h 978915"/>
              <a:gd name="connsiteX15" fmla="*/ 73401 w 2089928"/>
              <a:gd name="connsiteY15" fmla="*/ 2381 h 978915"/>
              <a:gd name="connsiteX16" fmla="*/ 1239101 w 2089928"/>
              <a:gd name="connsiteY16" fmla="*/ 2381 h 9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89928" h="978915">
                <a:moveTo>
                  <a:pt x="925268" y="89297"/>
                </a:moveTo>
                <a:lnTo>
                  <a:pt x="922762" y="90302"/>
                </a:lnTo>
                <a:lnTo>
                  <a:pt x="918793" y="92812"/>
                </a:lnTo>
                <a:close/>
                <a:moveTo>
                  <a:pt x="1286254" y="0"/>
                </a:moveTo>
                <a:cubicBezTo>
                  <a:pt x="1730111" y="0"/>
                  <a:pt x="2089928" y="359817"/>
                  <a:pt x="2089928" y="803673"/>
                </a:cubicBezTo>
                <a:cubicBezTo>
                  <a:pt x="2089928" y="859155"/>
                  <a:pt x="2084306" y="913324"/>
                  <a:pt x="2073600" y="965641"/>
                </a:cubicBezTo>
                <a:lnTo>
                  <a:pt x="2072233" y="970959"/>
                </a:lnTo>
                <a:lnTo>
                  <a:pt x="2067639" y="978915"/>
                </a:lnTo>
                <a:lnTo>
                  <a:pt x="2071597" y="952976"/>
                </a:lnTo>
                <a:cubicBezTo>
                  <a:pt x="2074157" y="927766"/>
                  <a:pt x="2075469" y="902187"/>
                  <a:pt x="2075469" y="876301"/>
                </a:cubicBezTo>
                <a:cubicBezTo>
                  <a:pt x="2075469" y="488015"/>
                  <a:pt x="1780375" y="168653"/>
                  <a:pt x="1402220" y="130249"/>
                </a:cubicBezTo>
                <a:lnTo>
                  <a:pt x="1339758" y="127095"/>
                </a:lnTo>
                <a:lnTo>
                  <a:pt x="861338" y="123997"/>
                </a:lnTo>
                <a:lnTo>
                  <a:pt x="0" y="123997"/>
                </a:lnTo>
                <a:lnTo>
                  <a:pt x="58278" y="22604"/>
                </a:lnTo>
                <a:lnTo>
                  <a:pt x="73401" y="2381"/>
                </a:lnTo>
                <a:lnTo>
                  <a:pt x="1239101" y="23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9" name="任意多边形: 形状 53"/>
          <p:cNvSpPr/>
          <p:nvPr>
            <p:custDataLst>
              <p:tags r:id="rId19"/>
            </p:custDataLst>
          </p:nvPr>
        </p:nvSpPr>
        <p:spPr>
          <a:xfrm rot="7140000">
            <a:off x="13909612" y="11829393"/>
            <a:ext cx="2787518" cy="4187051"/>
          </a:xfrm>
          <a:custGeom>
            <a:avLst/>
            <a:gdLst>
              <a:gd name="connsiteX0" fmla="*/ 1194374 w 1477168"/>
              <a:gd name="connsiteY0" fmla="*/ 759029 h 2218581"/>
              <a:gd name="connsiteX1" fmla="*/ 1315025 w 1477168"/>
              <a:gd name="connsiteY1" fmla="*/ 2026250 h 2218581"/>
              <a:gd name="connsiteX2" fmla="*/ 1306421 w 1477168"/>
              <a:gd name="connsiteY2" fmla="*/ 2046993 h 2218581"/>
              <a:gd name="connsiteX3" fmla="*/ 1477168 w 1477168"/>
              <a:gd name="connsiteY3" fmla="*/ 2217740 h 2218581"/>
              <a:gd name="connsiteX4" fmla="*/ 1232722 w 1477168"/>
              <a:gd name="connsiteY4" fmla="*/ 2217740 h 2218581"/>
              <a:gd name="connsiteX5" fmla="*/ 1232262 w 1477168"/>
              <a:gd name="connsiteY5" fmla="*/ 2218580 h 2218581"/>
              <a:gd name="connsiteX6" fmla="*/ 159733 w 1477168"/>
              <a:gd name="connsiteY6" fmla="*/ 2218581 h 2218581"/>
              <a:gd name="connsiteX7" fmla="*/ 165022 w 1477168"/>
              <a:gd name="connsiteY7" fmla="*/ 2217106 h 2218581"/>
              <a:gd name="connsiteX8" fmla="*/ 313454 w 1477168"/>
              <a:gd name="connsiteY8" fmla="*/ 2150262 h 2218581"/>
              <a:gd name="connsiteX9" fmla="*/ 607618 w 1477168"/>
              <a:gd name="connsiteY9" fmla="*/ 1052424 h 2218581"/>
              <a:gd name="connsiteX10" fmla="*/ 607607 w 1477168"/>
              <a:gd name="connsiteY10" fmla="*/ 1052407 h 2218581"/>
              <a:gd name="connsiteX11" fmla="*/ 0 w 1477168"/>
              <a:gd name="connsiteY11" fmla="*/ 0 h 2218581"/>
              <a:gd name="connsiteX12" fmla="*/ 121078 w 1477168"/>
              <a:gd name="connsiteY12" fmla="*/ 14413 h 2218581"/>
              <a:gd name="connsiteX13" fmla="*/ 1194374 w 1477168"/>
              <a:gd name="connsiteY13" fmla="*/ 759029 h 221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77168" h="2218581">
                <a:moveTo>
                  <a:pt x="1194374" y="759029"/>
                </a:moveTo>
                <a:cubicBezTo>
                  <a:pt x="1425601" y="1159525"/>
                  <a:pt x="1455333" y="1621061"/>
                  <a:pt x="1315025" y="2026250"/>
                </a:cubicBezTo>
                <a:lnTo>
                  <a:pt x="1306421" y="2046993"/>
                </a:lnTo>
                <a:lnTo>
                  <a:pt x="1477168" y="2217740"/>
                </a:lnTo>
                <a:lnTo>
                  <a:pt x="1232722" y="2217740"/>
                </a:lnTo>
                <a:lnTo>
                  <a:pt x="1232262" y="2218580"/>
                </a:lnTo>
                <a:lnTo>
                  <a:pt x="159733" y="2218581"/>
                </a:lnTo>
                <a:lnTo>
                  <a:pt x="165022" y="2217106"/>
                </a:lnTo>
                <a:cubicBezTo>
                  <a:pt x="215682" y="2200219"/>
                  <a:pt x="265405" y="2178003"/>
                  <a:pt x="313454" y="2150262"/>
                </a:cubicBezTo>
                <a:cubicBezTo>
                  <a:pt x="697845" y="1928334"/>
                  <a:pt x="829547" y="1436815"/>
                  <a:pt x="607618" y="1052424"/>
                </a:cubicBezTo>
                <a:lnTo>
                  <a:pt x="607607" y="1052407"/>
                </a:lnTo>
                <a:lnTo>
                  <a:pt x="0" y="0"/>
                </a:lnTo>
                <a:lnTo>
                  <a:pt x="121078" y="14413"/>
                </a:lnTo>
                <a:cubicBezTo>
                  <a:pt x="556197" y="87477"/>
                  <a:pt x="956542" y="347091"/>
                  <a:pt x="1194374" y="75902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107950" bIns="3619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b="1">
              <a:solidFill>
                <a:schemeClr val="lt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0" name="任意多边形: 形状 51"/>
          <p:cNvSpPr/>
          <p:nvPr>
            <p:custDataLst>
              <p:tags r:id="rId20"/>
            </p:custDataLst>
          </p:nvPr>
        </p:nvSpPr>
        <p:spPr>
          <a:xfrm rot="17940000">
            <a:off x="12562574" y="11327534"/>
            <a:ext cx="3944521" cy="1846796"/>
          </a:xfrm>
          <a:custGeom>
            <a:avLst/>
            <a:gdLst>
              <a:gd name="connsiteX0" fmla="*/ 925268 w 2089928"/>
              <a:gd name="connsiteY0" fmla="*/ 89297 h 978915"/>
              <a:gd name="connsiteX1" fmla="*/ 922762 w 2089928"/>
              <a:gd name="connsiteY1" fmla="*/ 90302 h 978915"/>
              <a:gd name="connsiteX2" fmla="*/ 918793 w 2089928"/>
              <a:gd name="connsiteY2" fmla="*/ 92812 h 978915"/>
              <a:gd name="connsiteX3" fmla="*/ 1286254 w 2089928"/>
              <a:gd name="connsiteY3" fmla="*/ 0 h 978915"/>
              <a:gd name="connsiteX4" fmla="*/ 2089928 w 2089928"/>
              <a:gd name="connsiteY4" fmla="*/ 803673 h 978915"/>
              <a:gd name="connsiteX5" fmla="*/ 2073600 w 2089928"/>
              <a:gd name="connsiteY5" fmla="*/ 965641 h 978915"/>
              <a:gd name="connsiteX6" fmla="*/ 2072233 w 2089928"/>
              <a:gd name="connsiteY6" fmla="*/ 970959 h 978915"/>
              <a:gd name="connsiteX7" fmla="*/ 2067639 w 2089928"/>
              <a:gd name="connsiteY7" fmla="*/ 978915 h 978915"/>
              <a:gd name="connsiteX8" fmla="*/ 2071597 w 2089928"/>
              <a:gd name="connsiteY8" fmla="*/ 952976 h 978915"/>
              <a:gd name="connsiteX9" fmla="*/ 2075469 w 2089928"/>
              <a:gd name="connsiteY9" fmla="*/ 876301 h 978915"/>
              <a:gd name="connsiteX10" fmla="*/ 1402220 w 2089928"/>
              <a:gd name="connsiteY10" fmla="*/ 130249 h 978915"/>
              <a:gd name="connsiteX11" fmla="*/ 1339758 w 2089928"/>
              <a:gd name="connsiteY11" fmla="*/ 127095 h 978915"/>
              <a:gd name="connsiteX12" fmla="*/ 861338 w 2089928"/>
              <a:gd name="connsiteY12" fmla="*/ 123997 h 978915"/>
              <a:gd name="connsiteX13" fmla="*/ 0 w 2089928"/>
              <a:gd name="connsiteY13" fmla="*/ 123997 h 978915"/>
              <a:gd name="connsiteX14" fmla="*/ 58278 w 2089928"/>
              <a:gd name="connsiteY14" fmla="*/ 22604 h 978915"/>
              <a:gd name="connsiteX15" fmla="*/ 73401 w 2089928"/>
              <a:gd name="connsiteY15" fmla="*/ 2381 h 978915"/>
              <a:gd name="connsiteX16" fmla="*/ 1239101 w 2089928"/>
              <a:gd name="connsiteY16" fmla="*/ 2381 h 9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89928" h="978915">
                <a:moveTo>
                  <a:pt x="925268" y="89297"/>
                </a:moveTo>
                <a:lnTo>
                  <a:pt x="922762" y="90302"/>
                </a:lnTo>
                <a:lnTo>
                  <a:pt x="918793" y="92812"/>
                </a:lnTo>
                <a:close/>
                <a:moveTo>
                  <a:pt x="1286254" y="0"/>
                </a:moveTo>
                <a:cubicBezTo>
                  <a:pt x="1730111" y="0"/>
                  <a:pt x="2089928" y="359817"/>
                  <a:pt x="2089928" y="803673"/>
                </a:cubicBezTo>
                <a:cubicBezTo>
                  <a:pt x="2089928" y="859155"/>
                  <a:pt x="2084306" y="913324"/>
                  <a:pt x="2073600" y="965641"/>
                </a:cubicBezTo>
                <a:lnTo>
                  <a:pt x="2072233" y="970959"/>
                </a:lnTo>
                <a:lnTo>
                  <a:pt x="2067639" y="978915"/>
                </a:lnTo>
                <a:lnTo>
                  <a:pt x="2071597" y="952976"/>
                </a:lnTo>
                <a:cubicBezTo>
                  <a:pt x="2074157" y="927766"/>
                  <a:pt x="2075469" y="902187"/>
                  <a:pt x="2075469" y="876301"/>
                </a:cubicBezTo>
                <a:cubicBezTo>
                  <a:pt x="2075469" y="488015"/>
                  <a:pt x="1780375" y="168653"/>
                  <a:pt x="1402220" y="130249"/>
                </a:cubicBezTo>
                <a:lnTo>
                  <a:pt x="1339758" y="127095"/>
                </a:lnTo>
                <a:lnTo>
                  <a:pt x="861338" y="123997"/>
                </a:lnTo>
                <a:lnTo>
                  <a:pt x="0" y="123997"/>
                </a:lnTo>
                <a:lnTo>
                  <a:pt x="58278" y="22604"/>
                </a:lnTo>
                <a:lnTo>
                  <a:pt x="73401" y="2381"/>
                </a:lnTo>
                <a:lnTo>
                  <a:pt x="1239101" y="23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61" name="矩形 60"/>
          <p:cNvSpPr/>
          <p:nvPr>
            <p:custDataLst>
              <p:tags r:id="rId21"/>
            </p:custDataLst>
          </p:nvPr>
        </p:nvSpPr>
        <p:spPr>
          <a:xfrm>
            <a:off x="14457666" y="9568931"/>
            <a:ext cx="894525" cy="8346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  <a:alpha val="100000"/>
                      </a:schemeClr>
                    </a:gs>
                  </a:gsLst>
                  <a:lin ang="5400000" scaled="0"/>
                </a:gra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01</a:t>
            </a:r>
            <a:endParaRPr lang="en-US" altLang="zh-CN" sz="4800" b="1">
              <a:gradFill>
                <a:gsLst>
                  <a:gs pos="0">
                    <a:schemeClr val="accent1">
                      <a:lumMod val="5000"/>
                      <a:lumOff val="95000"/>
                      <a:alpha val="100000"/>
                    </a:schemeClr>
                  </a:gs>
                  <a:gs pos="100000">
                    <a:schemeClr val="accent1">
                      <a:lumMod val="0"/>
                      <a:lumOff val="100000"/>
                      <a:alpha val="100000"/>
                    </a:schemeClr>
                  </a:gs>
                </a:gsLst>
                <a:lin ang="5400000" scaled="0"/>
              </a:gra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62" name="矩形 61"/>
          <p:cNvSpPr/>
          <p:nvPr>
            <p:custDataLst>
              <p:tags r:id="rId22"/>
            </p:custDataLst>
          </p:nvPr>
        </p:nvSpPr>
        <p:spPr>
          <a:xfrm>
            <a:off x="13521144" y="13257274"/>
            <a:ext cx="894525" cy="83468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  <a:alpha val="100000"/>
                      </a:schemeClr>
                    </a:gs>
                  </a:gsLst>
                  <a:lin ang="5400000" scaled="0"/>
                </a:gra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03</a:t>
            </a:r>
            <a:endParaRPr lang="en-US" altLang="zh-CN" sz="4800" b="1">
              <a:gradFill>
                <a:gsLst>
                  <a:gs pos="0">
                    <a:schemeClr val="accent1">
                      <a:lumMod val="5000"/>
                      <a:lumOff val="95000"/>
                      <a:alpha val="100000"/>
                    </a:schemeClr>
                  </a:gs>
                  <a:gs pos="100000">
                    <a:schemeClr val="accent1">
                      <a:lumMod val="0"/>
                      <a:lumOff val="100000"/>
                      <a:alpha val="100000"/>
                    </a:schemeClr>
                  </a:gs>
                </a:gsLst>
                <a:lin ang="5400000" scaled="0"/>
              </a:gra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63" name="矩形 62"/>
          <p:cNvSpPr/>
          <p:nvPr>
            <p:custDataLst>
              <p:tags r:id="rId23"/>
            </p:custDataLst>
          </p:nvPr>
        </p:nvSpPr>
        <p:spPr>
          <a:xfrm>
            <a:off x="17137043" y="11868239"/>
            <a:ext cx="810532" cy="75593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>
                <a:gradFill>
                  <a:gsLst>
                    <a:gs pos="0">
                      <a:schemeClr val="accent1">
                        <a:lumMod val="5000"/>
                        <a:lumOff val="95000"/>
                        <a:alpha val="100000"/>
                      </a:schemeClr>
                    </a:gs>
                    <a:gs pos="100000">
                      <a:schemeClr val="accent1">
                        <a:lumMod val="0"/>
                        <a:lumOff val="100000"/>
                        <a:alpha val="100000"/>
                      </a:schemeClr>
                    </a:gs>
                  </a:gsLst>
                  <a:lin ang="5400000" scaled="0"/>
                </a:gra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02</a:t>
            </a:r>
            <a:endParaRPr lang="en-US" altLang="zh-CN" sz="1600" b="1">
              <a:gradFill>
                <a:gsLst>
                  <a:gs pos="0">
                    <a:schemeClr val="accent2">
                      <a:lumMod val="5000"/>
                      <a:lumOff val="95000"/>
                      <a:alpha val="100000"/>
                    </a:schemeClr>
                  </a:gs>
                  <a:gs pos="100000">
                    <a:schemeClr val="accent2">
                      <a:lumMod val="0"/>
                      <a:lumOff val="100000"/>
                      <a:alpha val="100000"/>
                    </a:schemeClr>
                  </a:gs>
                </a:gsLst>
                <a:lin ang="5400000" scaled="0"/>
              </a:gradFill>
              <a:latin typeface="+mn-ea"/>
              <a:cs typeface="+mn-ea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2280245" y="13067665"/>
            <a:ext cx="10792460" cy="551815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571500" indent="-5715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痛点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：瓶颈难以定位；资源利用低效；实时性能反馈缺失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  <a:p>
            <a:pPr marL="571500" indent="-5715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实现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：非侵入式、多角度监控并识别瓶颈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方正兰亭黑简体" panose="02000000000000000000" charset="-122"/>
            </a:endParaRPr>
          </a:p>
          <a:p>
            <a:pPr marL="571500" indent="-57150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支持</a:t>
            </a:r>
            <a:r>
              <a:rPr lang="zh-CN" altLang="en-US" sz="400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：多维度实时数据采集；CPU、缓存、跨NUMA瓶颈识别；报告反馈及优化建议</a:t>
            </a:r>
            <a:endParaRPr lang="zh-CN" altLang="en-US" sz="400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圆角矩形 48"/>
          <p:cNvSpPr/>
          <p:nvPr/>
        </p:nvSpPr>
        <p:spPr>
          <a:xfrm>
            <a:off x="21444585" y="4790440"/>
            <a:ext cx="11566525" cy="8009255"/>
          </a:xfrm>
          <a:prstGeom prst="roundRect">
            <a:avLst/>
          </a:prstGeom>
          <a:solidFill>
            <a:schemeClr val="accent2">
              <a:lumMod val="75000"/>
              <a:alpha val="38000"/>
            </a:schemeClr>
          </a:solidFill>
          <a:ln w="57150" cap="flat">
            <a:solidFill>
              <a:schemeClr val="tx1"/>
            </a:solidFill>
            <a:prstDash val="dash"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14253210" y="9936480"/>
            <a:ext cx="5532120" cy="4755515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8000"/>
            </a:schemeClr>
          </a:solidFill>
          <a:ln w="57150" cap="flat">
            <a:solidFill>
              <a:schemeClr val="tx1"/>
            </a:solidFill>
            <a:prstDash val="dash"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0" y="2628900"/>
            <a:ext cx="34138235" cy="1628140"/>
          </a:xfrm>
          <a:prstGeom prst="rect">
            <a:avLst/>
          </a:prstGeom>
          <a:solidFill>
            <a:srgbClr val="28285F"/>
          </a:solidFill>
          <a:ln w="3175" cap="flat">
            <a:noFill/>
            <a:miter lim="400000"/>
          </a:ln>
          <a:effectLst/>
        </p:spPr>
        <p:txBody>
          <a:bodyPr rot="0" vert="horz" wrap="square" lIns="165099" tIns="165099" rIns="165099" bIns="165099" numCol="1" spcCol="0" rtlCol="0" anchor="ctr" forceAA="0">
            <a:noAutofit/>
          </a:bodyPr>
          <a:p>
            <a:pPr lvl="1" indent="457200" algn="l" defTabSz="2798445">
              <a:buClrTx/>
              <a:buSzTx/>
              <a:buFontTx/>
              <a:defRPr sz="240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实时收集各项性能数据，识别瓶颈并提供优化建议</a:t>
            </a:r>
            <a:r>
              <a:rPr lang="zh-CN"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；识别负载运行情况并对配置进行优化。</a:t>
            </a:r>
            <a:endParaRPr lang="zh-CN" sz="6000" b="1" dirty="0" smtClean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06492" y="300673"/>
            <a:ext cx="20783548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麒麟信安</a:t>
            </a:r>
            <a:r>
              <a:rPr lang="en-US" altLang="zh-CN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性能优化引擎</a:t>
            </a:r>
            <a:endParaRPr lang="zh-CN" altLang="en-US" sz="8000" b="1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999615" y="14246225"/>
            <a:ext cx="9531350" cy="4739005"/>
            <a:chOff x="5603" y="19290"/>
            <a:chExt cx="15010" cy="9798"/>
          </a:xfrm>
        </p:grpSpPr>
        <p:sp>
          <p:nvSpPr>
            <p:cNvPr id="7" name="圆角矩形 6"/>
            <p:cNvSpPr/>
            <p:nvPr/>
          </p:nvSpPr>
          <p:spPr>
            <a:xfrm>
              <a:off x="5603" y="19290"/>
              <a:ext cx="15010" cy="9799"/>
            </a:xfrm>
            <a:prstGeom prst="roundRect">
              <a:avLst/>
            </a:prstGeom>
            <a:noFill/>
            <a:ln w="57150" cap="flat">
              <a:solidFill>
                <a:schemeClr val="tx1"/>
              </a:solidFill>
              <a:prstDash val="dash"/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25287" tIns="25287" rIns="25287" bIns="25287" numCol="1" spcCol="38100" rtlCol="0" anchor="ctr" forceAA="0">
              <a:spAutoFit/>
            </a:bodyPr>
            <a:p>
              <a:pPr marL="0" marR="0" indent="0" algn="ctr" defTabSz="11741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4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方正兰亭黑简体" panose="02000000000000000000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095" y="20901"/>
              <a:ext cx="12026" cy="2480"/>
            </a:xfrm>
            <a:prstGeom prst="rect">
              <a:avLst/>
            </a:prstGeom>
            <a:solidFill>
              <a:srgbClr val="1F74AD">
                <a:alpha val="61000"/>
              </a:srgbClr>
            </a:solidFill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25287" tIns="25287" rIns="25287" bIns="25287" numCol="1" spcCol="38100" rtlCol="0" anchor="ctr" forceAA="0">
              <a:noAutofit/>
            </a:bodyPr>
            <a:p>
              <a:pPr marL="0" marR="0" indent="0" algn="ctr" defTabSz="1174115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44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方正兰亭黑简体" panose="02000000000000000000" charset="-122"/>
                </a:rPr>
                <a:t>HPC</a:t>
              </a:r>
              <a:r>
                <a:rPr kumimoji="0" lang="zh-CN" altLang="en-US" sz="44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方正兰亭黑简体" panose="02000000000000000000" charset="-122"/>
                </a:rPr>
                <a:t>用户应用</a:t>
              </a:r>
              <a:endPara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7095" y="24976"/>
              <a:ext cx="12026" cy="2480"/>
            </a:xfrm>
            <a:prstGeom prst="rect">
              <a:avLst/>
            </a:prstGeom>
            <a:solidFill>
              <a:srgbClr val="1F74AD">
                <a:alpha val="61000"/>
              </a:srgbClr>
            </a:solidFill>
            <a:ln w="3175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vertOverflow="overflow" horzOverflow="overflow" vert="horz" wrap="square" lIns="25287" tIns="25287" rIns="25287" bIns="25287" numCol="1" spcCol="38100" rtlCol="0" fromWordArt="0" anchor="ctr" anchorCtr="0" forceAA="0" compatLnSpc="1">
              <a:noAutofit/>
            </a:bodyPr>
            <a:p>
              <a:pPr lvl="0" algn="ctr" defTabSz="1174115" hangingPunct="0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400">
                  <a:ln>
                    <a:noFill/>
                  </a:ln>
                  <a:effectLst/>
                  <a:uFillTx/>
                  <a:latin typeface="方正兰亭黑简体" panose="02000000000000000000" charset="-122"/>
                  <a:ea typeface="方正兰亭黑简体" panose="02000000000000000000" charset="-122"/>
                  <a:cs typeface="方正兰亭黑简体" panose="02000000000000000000" charset="-122"/>
                  <a:sym typeface="方正兰亭黑简体" panose="02000000000000000000" charset="-122"/>
                </a:rPr>
                <a:t>OS</a:t>
              </a:r>
              <a:endParaRPr lang="en-US" altLang="zh-CN" sz="4400">
                <a:ln>
                  <a:noFill/>
                </a:ln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141730" y="5232400"/>
            <a:ext cx="6673850" cy="1040765"/>
          </a:xfrm>
          <a:prstGeom prst="rect">
            <a:avLst/>
          </a:prstGeom>
          <a:noFill/>
          <a:ln w="3175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配置式无侵入数据采集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416685" y="9836785"/>
            <a:ext cx="3140710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CPU</a:t>
            </a:r>
            <a:endParaRPr lang="en-US" altLang="zh-CN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425825" y="8193405"/>
            <a:ext cx="3140710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I/O</a:t>
            </a:r>
            <a:endParaRPr lang="en-US" altLang="zh-CN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7359650" y="8218805"/>
            <a:ext cx="3140710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网络</a:t>
            </a:r>
            <a:endParaRPr lang="zh-CN" altLang="en-US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896985" y="9836785"/>
            <a:ext cx="3140710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Cache</a:t>
            </a:r>
            <a:endParaRPr lang="en-US" altLang="zh-CN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5156835" y="9836785"/>
            <a:ext cx="3140710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内存</a:t>
            </a:r>
            <a:endParaRPr lang="zh-CN" altLang="en-US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885190" y="4947920"/>
            <a:ext cx="11793220" cy="6792595"/>
          </a:xfrm>
          <a:prstGeom prst="roundRect">
            <a:avLst/>
          </a:prstGeom>
          <a:noFill/>
          <a:ln w="57150" cap="flat">
            <a:solidFill>
              <a:schemeClr val="tx1"/>
            </a:solidFill>
            <a:prstDash val="dash"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894800" y="4902200"/>
            <a:ext cx="5126990" cy="1567180"/>
          </a:xfrm>
          <a:prstGeom prst="rect">
            <a:avLst/>
          </a:prstGeom>
          <a:noFill/>
          <a:ln w="3175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插件式瓶颈分析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27423745" y="6847840"/>
            <a:ext cx="4907915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NUMA</a:t>
            </a:r>
            <a:r>
              <a:rPr lang="zh-CN" altLang="en-US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资源分析</a:t>
            </a:r>
            <a:endParaRPr lang="zh-CN" altLang="en-US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22078950" y="6847840"/>
            <a:ext cx="4777105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Cache分析</a:t>
            </a:r>
            <a:endParaRPr lang="en-US" altLang="zh-CN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22078950" y="8649970"/>
            <a:ext cx="4780915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I/O瓶颈分析</a:t>
            </a:r>
            <a:endParaRPr lang="en-US" altLang="zh-CN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7423745" y="8649970"/>
            <a:ext cx="4895850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网络状况分析</a:t>
            </a:r>
            <a:endParaRPr lang="en-US" altLang="zh-CN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2240875" y="10516235"/>
            <a:ext cx="9843135" cy="0"/>
          </a:xfrm>
          <a:prstGeom prst="line">
            <a:avLst/>
          </a:prstGeom>
          <a:noFill/>
          <a:ln w="63500" cap="flat">
            <a:solidFill>
              <a:srgbClr val="FFFFFF"/>
            </a:solidFill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圆角矩形 45"/>
          <p:cNvSpPr/>
          <p:nvPr/>
        </p:nvSpPr>
        <p:spPr>
          <a:xfrm>
            <a:off x="22670770" y="11014710"/>
            <a:ext cx="4185285" cy="1139190"/>
          </a:xfrm>
          <a:prstGeom prst="roundRect">
            <a:avLst/>
          </a:prstGeom>
          <a:solidFill>
            <a:schemeClr val="accent1">
              <a:alpha val="57000"/>
            </a:schemeClr>
          </a:solidFill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专家经验</a:t>
            </a:r>
            <a:endParaRPr lang="zh-CN" altLang="en-US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7870785" y="10958830"/>
            <a:ext cx="4185285" cy="1139190"/>
          </a:xfrm>
          <a:prstGeom prst="roundRect">
            <a:avLst/>
          </a:prstGeom>
          <a:solidFill>
            <a:schemeClr val="accent1">
              <a:alpha val="57000"/>
            </a:schemeClr>
          </a:solidFill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机器学习</a:t>
            </a:r>
            <a:endParaRPr lang="zh-CN" altLang="en-US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5346045" y="6208395"/>
            <a:ext cx="3181350" cy="22987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63500" cap="flat" cmpd="sng">
            <a:solidFill>
              <a:schemeClr val="tx1"/>
            </a:solidFill>
            <a:prstDash val="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数据分发及</a:t>
            </a:r>
            <a:r>
              <a:rPr lang="zh-CN" altLang="en-US" sz="4800" b="1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存储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24022685" y="15472410"/>
            <a:ext cx="6504305" cy="2367915"/>
          </a:xfrm>
          <a:prstGeom prst="roundRect">
            <a:avLst/>
          </a:prstGeom>
          <a:solidFill>
            <a:schemeClr val="accent2">
              <a:lumMod val="75000"/>
              <a:alpha val="38000"/>
            </a:schemeClr>
          </a:solidFill>
          <a:ln w="57150" cap="flat">
            <a:solidFill>
              <a:schemeClr val="tx1"/>
            </a:solidFill>
            <a:prstDash val="dash"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800" b="1">
                <a:ln>
                  <a:noFill/>
                </a:ln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瓶颈建议及报告输出</a:t>
            </a:r>
            <a:endParaRPr lang="zh-CN" altLang="en-US" sz="4400">
              <a:ln>
                <a:noFill/>
              </a:ln>
              <a:solidFill>
                <a:srgbClr val="000000"/>
              </a:solidFill>
              <a:effectLst/>
              <a:uFillTx/>
              <a:sym typeface="方正兰亭黑简体" panose="02000000000000000000" charset="-122"/>
            </a:endParaRPr>
          </a:p>
        </p:txBody>
      </p:sp>
      <p:cxnSp>
        <p:nvCxnSpPr>
          <p:cNvPr id="71" name="直接箭头连接符 70"/>
          <p:cNvCxnSpPr>
            <a:endCxn id="66" idx="1"/>
          </p:cNvCxnSpPr>
          <p:nvPr/>
        </p:nvCxnSpPr>
        <p:spPr>
          <a:xfrm flipV="1">
            <a:off x="12668250" y="7357745"/>
            <a:ext cx="2677795" cy="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直接箭头连接符 71"/>
          <p:cNvCxnSpPr>
            <a:stCxn id="66" idx="3"/>
            <a:endCxn id="49" idx="1"/>
          </p:cNvCxnSpPr>
          <p:nvPr/>
        </p:nvCxnSpPr>
        <p:spPr>
          <a:xfrm>
            <a:off x="18527395" y="7357745"/>
            <a:ext cx="2917190" cy="2794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接箭头连接符 72"/>
          <p:cNvCxnSpPr>
            <a:stCxn id="7" idx="0"/>
            <a:endCxn id="38" idx="2"/>
          </p:cNvCxnSpPr>
          <p:nvPr/>
        </p:nvCxnSpPr>
        <p:spPr>
          <a:xfrm flipV="1">
            <a:off x="6765290" y="11740515"/>
            <a:ext cx="16510" cy="250571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直接箭头连接符 74"/>
          <p:cNvCxnSpPr>
            <a:stCxn id="49" idx="2"/>
            <a:endCxn id="67" idx="0"/>
          </p:cNvCxnSpPr>
          <p:nvPr/>
        </p:nvCxnSpPr>
        <p:spPr>
          <a:xfrm>
            <a:off x="27228165" y="12799695"/>
            <a:ext cx="46990" cy="2672715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矩形 76"/>
          <p:cNvSpPr/>
          <p:nvPr/>
        </p:nvSpPr>
        <p:spPr>
          <a:xfrm>
            <a:off x="14624050" y="10026650"/>
            <a:ext cx="4510405" cy="1263650"/>
          </a:xfrm>
          <a:prstGeom prst="rect">
            <a:avLst/>
          </a:prstGeom>
          <a:noFill/>
          <a:ln w="3175" cap="flat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环境配置优化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14785975" y="13039725"/>
            <a:ext cx="4317365" cy="91821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运行环境优化</a:t>
            </a:r>
            <a:endParaRPr lang="zh-CN" altLang="en-US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14785975" y="11595100"/>
            <a:ext cx="4318000" cy="91821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系统参数优化</a:t>
            </a:r>
            <a:endParaRPr lang="zh-CN" altLang="en-US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13684885" y="15970250"/>
            <a:ext cx="6504305" cy="153035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8000"/>
            </a:schemeClr>
          </a:solidFill>
          <a:ln w="57150" cap="flat">
            <a:solidFill>
              <a:schemeClr val="tx1"/>
            </a:solidFill>
            <a:prstDash val="dash"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800" b="1">
                <a:ln>
                  <a:noFill/>
                </a:ln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生成调优环境配置</a:t>
            </a:r>
            <a:endParaRPr lang="zh-CN" altLang="en-US" sz="4400">
              <a:ln>
                <a:noFill/>
              </a:ln>
              <a:solidFill>
                <a:srgbClr val="000000"/>
              </a:solidFill>
              <a:effectLst/>
              <a:uFillTx/>
              <a:sym typeface="方正兰亭黑简体" panose="02000000000000000000" charset="-122"/>
            </a:endParaRPr>
          </a:p>
        </p:txBody>
      </p:sp>
      <p:cxnSp>
        <p:nvCxnSpPr>
          <p:cNvPr id="88" name="直接箭头连接符 87"/>
          <p:cNvCxnSpPr>
            <a:endCxn id="85" idx="0"/>
          </p:cNvCxnSpPr>
          <p:nvPr/>
        </p:nvCxnSpPr>
        <p:spPr>
          <a:xfrm flipH="1">
            <a:off x="17019270" y="8510905"/>
            <a:ext cx="1905" cy="1425575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直接箭头连接符 88"/>
          <p:cNvCxnSpPr>
            <a:stCxn id="85" idx="2"/>
          </p:cNvCxnSpPr>
          <p:nvPr/>
        </p:nvCxnSpPr>
        <p:spPr>
          <a:xfrm>
            <a:off x="17019270" y="14691995"/>
            <a:ext cx="1270" cy="131191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接箭头连接符 89"/>
          <p:cNvCxnSpPr>
            <a:stCxn id="87" idx="1"/>
          </p:cNvCxnSpPr>
          <p:nvPr/>
        </p:nvCxnSpPr>
        <p:spPr>
          <a:xfrm flipH="1">
            <a:off x="11568430" y="16735425"/>
            <a:ext cx="2116455" cy="2286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1" name="圆角矩形 90"/>
          <p:cNvSpPr/>
          <p:nvPr/>
        </p:nvSpPr>
        <p:spPr>
          <a:xfrm>
            <a:off x="4633595" y="6606540"/>
            <a:ext cx="4339590" cy="1139190"/>
          </a:xfrm>
          <a:prstGeom prst="roundRect">
            <a:avLst/>
          </a:prstGeom>
          <a:ln w="63500" cap="flat" cmpd="sng">
            <a:solidFill>
              <a:schemeClr val="tx1"/>
            </a:solidFill>
            <a:prstDash val="solid"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40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应用运行配置</a:t>
            </a:r>
            <a:endParaRPr lang="zh-CN" altLang="en-US" sz="440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641" y="2785933"/>
            <a:ext cx="34138223" cy="1628170"/>
          </a:xfrm>
          <a:prstGeom prst="rect">
            <a:avLst/>
          </a:prstGeom>
          <a:solidFill>
            <a:srgbClr val="28285F"/>
          </a:solidFill>
          <a:ln w="3175" cap="flat">
            <a:noFill/>
            <a:miter lim="400000"/>
          </a:ln>
          <a:effectLst/>
        </p:spPr>
        <p:txBody>
          <a:bodyPr rot="0" vert="horz" wrap="square" lIns="165099" tIns="165099" rIns="165099" bIns="165099" numCol="1" spcCol="0" rtlCol="0" anchor="ctr" forceAA="0">
            <a:noAutofit/>
          </a:bodyPr>
          <a:p>
            <a:pPr lvl="1" indent="457200" algn="l" defTabSz="2798445">
              <a:buClrTx/>
              <a:buSzTx/>
              <a:buFontTx/>
              <a:defRPr sz="240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通过预测系统未来性能表现，</a:t>
            </a:r>
            <a:r>
              <a:rPr lang="zh-CN"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对内核、关键依赖库进行动态化策略使系统性能最佳。</a:t>
            </a:r>
            <a:endParaRPr lang="zh-CN" sz="6000" b="1" dirty="0" smtClean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06493" y="300673"/>
            <a:ext cx="20783547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麒麟信安</a:t>
            </a:r>
            <a:r>
              <a:rPr lang="en-US" altLang="zh-CN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性能优化引擎</a:t>
            </a:r>
            <a:endParaRPr lang="zh-CN" altLang="en-US" sz="8000" b="1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graphicFrame>
        <p:nvGraphicFramePr>
          <p:cNvPr id="51" name="图示 50"/>
          <p:cNvGraphicFramePr/>
          <p:nvPr/>
        </p:nvGraphicFramePr>
        <p:xfrm>
          <a:off x="1115060" y="9062720"/>
          <a:ext cx="4862830" cy="4639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圆角矩形 51"/>
          <p:cNvSpPr/>
          <p:nvPr/>
        </p:nvSpPr>
        <p:spPr>
          <a:xfrm>
            <a:off x="6668770" y="8691316"/>
            <a:ext cx="5455285" cy="80503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tx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内存分配策略接口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6668770" y="9968159"/>
            <a:ext cx="5455285" cy="87058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tx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CPU</a:t>
            </a: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亲和性接口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6668770" y="11310549"/>
            <a:ext cx="5455285" cy="8045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tx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进程优先级接口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668770" y="12586899"/>
            <a:ext cx="5455285" cy="8045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tx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调度策略接口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6668770" y="15139599"/>
            <a:ext cx="5455285" cy="8045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tx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I/O</a:t>
            </a: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调度接口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668770" y="13863249"/>
            <a:ext cx="5455285" cy="80454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 cap="flat">
            <a:solidFill>
              <a:schemeClr val="tx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内存页交换接口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294130" y="14632305"/>
            <a:ext cx="4683760" cy="87884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5120">
                <a:latin typeface="Arial" panose="020B0604020202020204" pitchFamily="34" charset="0"/>
                <a:ea typeface="微软雅黑" panose="020B0503020204020204" charset="-122"/>
              </a:rPr>
              <a:t>可动态调整</a:t>
            </a:r>
            <a:r>
              <a:rPr lang="en-US" altLang="zh-CN" sz="5120">
                <a:latin typeface="Arial" panose="020B0604020202020204" pitchFamily="34" charset="0"/>
                <a:ea typeface="微软雅黑" panose="020B0503020204020204" charset="-122"/>
              </a:rPr>
              <a:t>OS</a:t>
            </a:r>
            <a:endParaRPr lang="en-US" altLang="zh-CN" sz="512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924560" y="7738745"/>
            <a:ext cx="11747500" cy="9091930"/>
          </a:xfrm>
          <a:prstGeom prst="rect">
            <a:avLst/>
          </a:prstGeom>
          <a:noFill/>
          <a:ln w="50800" cap="flat">
            <a:solidFill>
              <a:schemeClr val="tx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5253018" y="15081250"/>
            <a:ext cx="4791710" cy="13804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应用负载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5224760" y="7738745"/>
            <a:ext cx="4965065" cy="291465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强化学习模型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5281593" y="12312650"/>
            <a:ext cx="4791710" cy="138049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负载监控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744855" y="5354320"/>
            <a:ext cx="19300190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6000">
                <a:latin typeface="方正兰亭黑简体" panose="02000000000000000000" charset="-122"/>
                <a:ea typeface="方正兰亭黑简体" panose="02000000000000000000" charset="-122"/>
                <a:sym typeface="方正兰亭黑简体" panose="02000000000000000000" charset="-122"/>
              </a:rPr>
              <a:t>以性能指标作为奖励，训练特定应用负载下的智能体</a:t>
            </a:r>
            <a:endParaRPr lang="zh-CN" altLang="en-US" sz="6000">
              <a:latin typeface="方正兰亭黑简体" panose="02000000000000000000" charset="-122"/>
              <a:ea typeface="方正兰亭黑简体" panose="02000000000000000000" charset="-122"/>
              <a:sym typeface="方正兰亭黑简体" panose="02000000000000000000" charset="-122"/>
            </a:endParaRPr>
          </a:p>
        </p:txBody>
      </p:sp>
      <p:cxnSp>
        <p:nvCxnSpPr>
          <p:cNvPr id="76" name="直接箭头连接符 75"/>
          <p:cNvCxnSpPr>
            <a:endCxn id="62" idx="1"/>
          </p:cNvCxnSpPr>
          <p:nvPr/>
        </p:nvCxnSpPr>
        <p:spPr>
          <a:xfrm>
            <a:off x="12757150" y="15747365"/>
            <a:ext cx="2496185" cy="2413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直接箭头连接符 76"/>
          <p:cNvCxnSpPr>
            <a:stCxn id="62" idx="0"/>
            <a:endCxn id="64" idx="2"/>
          </p:cNvCxnSpPr>
          <p:nvPr/>
        </p:nvCxnSpPr>
        <p:spPr>
          <a:xfrm flipV="1">
            <a:off x="17649190" y="13693140"/>
            <a:ext cx="28575" cy="138811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直接箭头连接符 77"/>
          <p:cNvCxnSpPr>
            <a:stCxn id="64" idx="0"/>
          </p:cNvCxnSpPr>
          <p:nvPr/>
        </p:nvCxnSpPr>
        <p:spPr>
          <a:xfrm flipV="1">
            <a:off x="17677765" y="10702925"/>
            <a:ext cx="28575" cy="1609725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直接箭头连接符 78"/>
          <p:cNvCxnSpPr/>
          <p:nvPr/>
        </p:nvCxnSpPr>
        <p:spPr>
          <a:xfrm flipH="1" flipV="1">
            <a:off x="12767945" y="9337040"/>
            <a:ext cx="2413635" cy="2540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0" name="右箭头 79"/>
          <p:cNvSpPr/>
          <p:nvPr/>
        </p:nvSpPr>
        <p:spPr>
          <a:xfrm>
            <a:off x="21155660" y="10144125"/>
            <a:ext cx="4530725" cy="3618865"/>
          </a:xfrm>
          <a:prstGeom prst="rightArrow">
            <a:avLst/>
          </a:prstGeom>
          <a:noFill/>
          <a:ln w="63500" cap="flat">
            <a:solidFill>
              <a:schemeClr val="tx1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77900" y="7229475"/>
            <a:ext cx="6118860" cy="21069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调优智能体平台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cxnSp>
        <p:nvCxnSpPr>
          <p:cNvPr id="82" name="直接箭头连接符 81"/>
          <p:cNvCxnSpPr>
            <a:stCxn id="81" idx="2"/>
            <a:endCxn id="83" idx="0"/>
          </p:cNvCxnSpPr>
          <p:nvPr/>
        </p:nvCxnSpPr>
        <p:spPr>
          <a:xfrm>
            <a:off x="29437330" y="9336405"/>
            <a:ext cx="0" cy="2526665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3" name="矩形 82"/>
          <p:cNvSpPr/>
          <p:nvPr/>
        </p:nvSpPr>
        <p:spPr>
          <a:xfrm>
            <a:off x="26377900" y="11863070"/>
            <a:ext cx="6118860" cy="174371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负载匹配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6810653" y="15470505"/>
            <a:ext cx="5253355" cy="2204720"/>
          </a:xfrm>
          <a:prstGeom prst="rect">
            <a:avLst/>
          </a:prstGeom>
          <a:solidFill>
            <a:schemeClr val="accent3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应用最佳调优实例</a:t>
            </a:r>
            <a:endParaRPr kumimoji="0" lang="zh-CN" altLang="en-US" sz="6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cxnSp>
        <p:nvCxnSpPr>
          <p:cNvPr id="85" name="直接箭头连接符 84"/>
          <p:cNvCxnSpPr>
            <a:stCxn id="83" idx="2"/>
            <a:endCxn id="84" idx="0"/>
          </p:cNvCxnSpPr>
          <p:nvPr/>
        </p:nvCxnSpPr>
        <p:spPr>
          <a:xfrm>
            <a:off x="29437330" y="13606780"/>
            <a:ext cx="0" cy="1863725"/>
          </a:xfrm>
          <a:prstGeom prst="straightConnector1">
            <a:avLst/>
          </a:prstGeom>
          <a:noFill/>
          <a:ln w="1016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882035" y="11820242"/>
            <a:ext cx="32374799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882035" y="12074247"/>
            <a:ext cx="32374799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882035" y="12328251"/>
            <a:ext cx="32374799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流程图: 合并 9"/>
          <p:cNvSpPr/>
          <p:nvPr/>
        </p:nvSpPr>
        <p:spPr>
          <a:xfrm rot="16200000">
            <a:off x="116846" y="11823417"/>
            <a:ext cx="914417" cy="502294"/>
          </a:xfrm>
          <a:prstGeom prst="flowChartMerge">
            <a:avLst/>
          </a:prstGeom>
          <a:solidFill>
            <a:schemeClr val="accent4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34563" y="10310819"/>
            <a:ext cx="17069114" cy="125539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84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+mn-ea"/>
              </a:rPr>
              <a:t>谢谢</a:t>
            </a:r>
            <a:endParaRPr kumimoji="0" lang="zh-CN" altLang="en-US" sz="784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882036" y="11820241"/>
            <a:ext cx="32374797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882036" y="12074246"/>
            <a:ext cx="32374797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882036" y="12328250"/>
            <a:ext cx="32374797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流程图: 合并 9"/>
          <p:cNvSpPr/>
          <p:nvPr/>
        </p:nvSpPr>
        <p:spPr>
          <a:xfrm rot="16200000">
            <a:off x="116847" y="11823416"/>
            <a:ext cx="914417" cy="502294"/>
          </a:xfrm>
          <a:prstGeom prst="flowChartMerge">
            <a:avLst/>
          </a:prstGeom>
          <a:solidFill>
            <a:schemeClr val="accent4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34564" y="10310818"/>
            <a:ext cx="17069113" cy="125539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84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+mn-ea"/>
              </a:rPr>
              <a:t>谢谢</a:t>
            </a:r>
            <a:endParaRPr kumimoji="0" lang="zh-CN" altLang="en-US" sz="784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882036" y="11820241"/>
            <a:ext cx="32374797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882036" y="12074246"/>
            <a:ext cx="32374797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882036" y="12328250"/>
            <a:ext cx="32374797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流程图: 合并 9"/>
          <p:cNvSpPr/>
          <p:nvPr/>
        </p:nvSpPr>
        <p:spPr>
          <a:xfrm rot="16200000">
            <a:off x="116847" y="11823416"/>
            <a:ext cx="914417" cy="502294"/>
          </a:xfrm>
          <a:prstGeom prst="flowChartMerge">
            <a:avLst/>
          </a:prstGeom>
          <a:solidFill>
            <a:schemeClr val="accent4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34564" y="10310818"/>
            <a:ext cx="17069113" cy="125539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84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+mn-ea"/>
              </a:rPr>
              <a:t>谢谢</a:t>
            </a:r>
            <a:endParaRPr kumimoji="0" lang="zh-CN" altLang="en-US" sz="784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2941300" y="3376295"/>
            <a:ext cx="15727045" cy="1138364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l">
              <a:lnSpc>
                <a:spcPct val="250000"/>
              </a:lnSpc>
            </a:pPr>
            <a:r>
              <a:rPr lang="zh-CN" altLang="en-US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一、引言</a:t>
            </a:r>
            <a:endParaRPr lang="en-US" altLang="zh-CN" sz="7840" b="1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algn="l">
              <a:lnSpc>
                <a:spcPct val="250000"/>
              </a:lnSpc>
            </a:pPr>
            <a:r>
              <a:rPr lang="zh-CN" altLang="en-US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二、</a:t>
            </a:r>
            <a:r>
              <a:rPr lang="en-US" altLang="zh-CN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HPC</a:t>
            </a:r>
            <a:r>
              <a:rPr lang="zh-CN" altLang="en-US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场景及优化手段</a:t>
            </a:r>
            <a:endParaRPr lang="zh-CN" altLang="en-US" sz="7840" b="1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algn="l">
              <a:lnSpc>
                <a:spcPct val="250000"/>
              </a:lnSpc>
            </a:pPr>
            <a:r>
              <a:rPr lang="zh-CN" altLang="en-US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三、</a:t>
            </a:r>
            <a:r>
              <a:rPr lang="en-US" altLang="zh-CN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编译优化</a:t>
            </a:r>
            <a:endParaRPr lang="zh-CN" altLang="en-US" sz="7840" b="1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  <a:p>
            <a:pPr algn="l">
              <a:lnSpc>
                <a:spcPct val="250000"/>
              </a:lnSpc>
            </a:pPr>
            <a:r>
              <a:rPr lang="zh-CN" altLang="en-US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四、麒麟信安</a:t>
            </a:r>
            <a:r>
              <a:rPr lang="en-US" altLang="zh-CN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7840" b="1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性能优化引擎</a:t>
            </a:r>
            <a:endParaRPr lang="zh-CN" altLang="en-US" sz="7840" b="1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636508" y="7994300"/>
            <a:ext cx="4438098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60000"/>
              </a:lnSpc>
            </a:pPr>
            <a:r>
              <a:rPr sz="1000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目</a:t>
            </a:r>
            <a:r>
              <a:rPr lang="en-US" sz="1000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  </a:t>
            </a:r>
            <a:r>
              <a:rPr sz="1000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录</a:t>
            </a:r>
            <a:endParaRPr lang="zh-CN" sz="10000" b="1" dirty="0">
              <a:solidFill>
                <a:schemeClr val="tx1"/>
              </a:solidFill>
              <a:latin typeface="+mj-ea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882031" y="11820246"/>
            <a:ext cx="32374807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882031" y="12074251"/>
            <a:ext cx="32374807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882031" y="12328255"/>
            <a:ext cx="32374807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流程图: 合并 9"/>
          <p:cNvSpPr/>
          <p:nvPr/>
        </p:nvSpPr>
        <p:spPr>
          <a:xfrm rot="16200000">
            <a:off x="116842" y="11823421"/>
            <a:ext cx="914417" cy="502294"/>
          </a:xfrm>
          <a:prstGeom prst="flowChartMerge">
            <a:avLst/>
          </a:prstGeom>
          <a:solidFill>
            <a:schemeClr val="accent4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34559" y="10310823"/>
            <a:ext cx="17069118" cy="125539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7840" b="1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引言</a:t>
            </a:r>
            <a:endParaRPr kumimoji="0" lang="zh-CN" altLang="en-US" sz="784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j-ea"/>
              <a:ea typeface="+mj-ea"/>
              <a:cs typeface="+mn-cs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635" y="2785933"/>
            <a:ext cx="34138235" cy="1628170"/>
          </a:xfrm>
          <a:prstGeom prst="rect">
            <a:avLst/>
          </a:prstGeom>
          <a:solidFill>
            <a:srgbClr val="28285F"/>
          </a:solidFill>
          <a:ln w="3175" cap="flat">
            <a:noFill/>
            <a:miter lim="400000"/>
          </a:ln>
          <a:effectLst/>
        </p:spPr>
        <p:txBody>
          <a:bodyPr rot="0" vert="horz" wrap="square" lIns="165099" tIns="165099" rIns="165099" bIns="165099" numCol="1" spcCol="0" rtlCol="0" anchor="ctr" forceAA="0">
            <a:noAutofit/>
          </a:bodyPr>
          <a:p>
            <a:pPr marL="457200" lvl="1" indent="457200" algn="l" defTabSz="2798445">
              <a:defRPr sz="240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sz="6000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麒麟信安操作系统为高性能计算（HPC）提供了稳定、高性能、灵活的平台</a:t>
            </a:r>
            <a:r>
              <a:rPr sz="6000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Segoe Print" panose="02000600000000000000" charset="0"/>
              </a:rPr>
              <a:t>。</a:t>
            </a:r>
            <a:endParaRPr sz="6000" dirty="0" smtClean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Segoe Print" panose="02000600000000000000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06490" y="300673"/>
            <a:ext cx="13862050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sz="8000" b="1" dirty="0">
                <a:latin typeface="+mj-ea"/>
                <a:ea typeface="+mj-ea"/>
                <a:cs typeface="+mj-ea"/>
                <a:sym typeface="+mn-ea"/>
              </a:rPr>
              <a:t>引言</a:t>
            </a:r>
            <a:endParaRPr lang="zh-CN" altLang="en-US" sz="8000" b="1" dirty="0">
              <a:latin typeface="+mj-ea"/>
              <a:ea typeface="+mj-ea"/>
              <a:cs typeface="+mj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3"/>
            </p:custDataLst>
          </p:nvPr>
        </p:nvCxnSpPr>
        <p:spPr>
          <a:xfrm>
            <a:off x="2494303" y="12171656"/>
            <a:ext cx="29877385" cy="12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"/>
          <p:cNvSpPr/>
          <p:nvPr>
            <p:custDataLst>
              <p:tags r:id="rId4"/>
            </p:custDataLst>
          </p:nvPr>
        </p:nvSpPr>
        <p:spPr>
          <a:xfrm>
            <a:off x="1012825" y="12795250"/>
            <a:ext cx="20692110" cy="5716270"/>
          </a:xfrm>
          <a:prstGeom prst="rect">
            <a:avLst/>
          </a:prstGeom>
          <a:solidFill>
            <a:srgbClr val="D0D7FF">
              <a:alpha val="10000"/>
            </a:srgbClr>
          </a:solidFill>
          <a:ln w="3175">
            <a:miter lim="400000"/>
          </a:ln>
        </p:spPr>
        <p:txBody>
          <a:bodyPr lIns="111811" tIns="111811" rIns="111811" bIns="111811" anchor="ctr"/>
          <a:p>
            <a:pPr defTabSz="1894840">
              <a:defRPr sz="120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1247140" y="12981305"/>
            <a:ext cx="20270470" cy="532638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麒麟信安操作系统高性能版本的优势</a:t>
            </a:r>
            <a:endParaRPr kumimoji="0" lang="zh-CN" altLang="en-US" sz="48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457200" marR="0" indent="-457200" algn="l" defTabSz="3467735" rtl="0" fontAlgn="auto" latinLnBrk="0" hangingPunct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稳定性</a:t>
            </a: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：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基于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openEuler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内核的成熟架构，并通过严格的测试和验证</a:t>
            </a:r>
            <a:r>
              <a:rPr kumimoji="0" lang="en-US" altLang="zh-CN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,确保长时间高可用性</a:t>
            </a:r>
            <a:endParaRPr kumimoji="0" lang="en-US" altLang="zh-CN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457200" marR="0" indent="-457200" algn="l" defTabSz="3467735" rtl="0" fontAlgn="auto" latinLnBrk="0" hangingPunct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高性能</a:t>
            </a: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：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对系统资源的精细化管理和对硬件架构深入优化，提供卓越的计算性能</a:t>
            </a: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457200" marR="0" indent="-457200" algn="l" defTabSz="3467735" rtl="0" fontAlgn="auto" latinLnBrk="0" hangingPunct="0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社区支持及协作</a:t>
            </a: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：</a:t>
            </a:r>
            <a:r>
              <a:rPr kumimoji="0" lang="zh-CN" altLang="en-US" sz="3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通过社区的协作，用户能够共享最佳实践，获取来自广泛开发者的支持与反馈</a:t>
            </a: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pic>
        <p:nvPicPr>
          <p:cNvPr id="2" name="图片 1" descr="气候模拟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8964" t="5965" r="8973" b="8835"/>
          <a:stretch>
            <a:fillRect/>
          </a:stretch>
        </p:blipFill>
        <p:spPr>
          <a:xfrm>
            <a:off x="899160" y="5090160"/>
            <a:ext cx="10557510" cy="5583555"/>
          </a:xfrm>
          <a:prstGeom prst="rect">
            <a:avLst/>
          </a:prstGeom>
        </p:spPr>
      </p:pic>
      <p:pic>
        <p:nvPicPr>
          <p:cNvPr id="4" name="图片 3" descr="蛋白质预测结构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36145" y="5090160"/>
            <a:ext cx="5807710" cy="52965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78605" y="10951210"/>
            <a:ext cx="2750185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5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气象仿真</a:t>
            </a:r>
            <a:endParaRPr lang="zh-CN" altLang="en-US" sz="5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38225" y="10951210"/>
            <a:ext cx="2750185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5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生命科学</a:t>
            </a:r>
            <a:endParaRPr lang="zh-CN" altLang="en-US" sz="5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pic>
        <p:nvPicPr>
          <p:cNvPr id="7" name="图片 6" descr="金融科技"/>
          <p:cNvPicPr>
            <a:picLocks noChangeAspect="1"/>
          </p:cNvPicPr>
          <p:nvPr/>
        </p:nvPicPr>
        <p:blipFill>
          <a:blip r:embed="rId8"/>
          <a:srcRect l="4128" r="5269"/>
          <a:stretch>
            <a:fillRect/>
          </a:stretch>
        </p:blipFill>
        <p:spPr>
          <a:xfrm>
            <a:off x="19023330" y="5090160"/>
            <a:ext cx="7108190" cy="52311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1518245" y="10951210"/>
            <a:ext cx="2750185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5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金融建模</a:t>
            </a:r>
            <a:endParaRPr lang="zh-CN" altLang="en-US" sz="5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pic>
        <p:nvPicPr>
          <p:cNvPr id="9" name="图片 8" descr="材料结构"/>
          <p:cNvPicPr>
            <a:picLocks noChangeAspect="1"/>
          </p:cNvPicPr>
          <p:nvPr/>
        </p:nvPicPr>
        <p:blipFill>
          <a:blip r:embed="rId9"/>
          <a:srcRect l="6274" r="1845"/>
          <a:stretch>
            <a:fillRect/>
          </a:stretch>
        </p:blipFill>
        <p:spPr>
          <a:xfrm>
            <a:off x="27010995" y="5090160"/>
            <a:ext cx="6367780" cy="52628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107765" y="10951210"/>
            <a:ext cx="2750185" cy="860425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5000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材料科学</a:t>
            </a:r>
            <a:endParaRPr lang="zh-CN" altLang="en-US" sz="5000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pic>
        <p:nvPicPr>
          <p:cNvPr id="14" name="图片 13" descr="操作系统性能对比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9660" y="12832080"/>
            <a:ext cx="10051415" cy="59296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882034" y="11820243"/>
            <a:ext cx="32374801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882034" y="12074248"/>
            <a:ext cx="32374801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882034" y="12328252"/>
            <a:ext cx="32374801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流程图: 合并 9"/>
          <p:cNvSpPr/>
          <p:nvPr/>
        </p:nvSpPr>
        <p:spPr>
          <a:xfrm rot="16200000">
            <a:off x="116845" y="11823418"/>
            <a:ext cx="914417" cy="502294"/>
          </a:xfrm>
          <a:prstGeom prst="flowChartMerge">
            <a:avLst/>
          </a:prstGeom>
          <a:solidFill>
            <a:schemeClr val="accent4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34562" y="10310820"/>
            <a:ext cx="17069115" cy="125539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84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784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场景及优化手段</a:t>
            </a:r>
            <a:endParaRPr kumimoji="0" lang="zh-CN" altLang="en-US" sz="784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637" y="2785933"/>
            <a:ext cx="34138231" cy="1628170"/>
          </a:xfrm>
          <a:prstGeom prst="rect">
            <a:avLst/>
          </a:prstGeom>
          <a:solidFill>
            <a:srgbClr val="28285F"/>
          </a:solidFill>
          <a:ln w="3175" cap="flat">
            <a:noFill/>
            <a:miter lim="400000"/>
          </a:ln>
          <a:effectLst/>
        </p:spPr>
        <p:txBody>
          <a:bodyPr rot="0" vert="horz" wrap="square" lIns="165099" tIns="165099" rIns="165099" bIns="165099" numCol="1" spcCol="0" rtlCol="0" anchor="ctr" forceAA="0">
            <a:noAutofit/>
          </a:bodyPr>
          <a:p>
            <a:pPr lvl="1" indent="457200" algn="l" defTabSz="2798445">
              <a:buClrTx/>
              <a:buSzTx/>
              <a:buFontTx/>
              <a:defRPr sz="240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+mj-ea"/>
                <a:sym typeface="+mn-ea"/>
              </a:rPr>
              <a:t>根据资源需求和并行策略进行分类，针对负载场景，采用对应优化手段，以实现性能的最大化。</a:t>
            </a:r>
            <a:endParaRPr sz="6000" dirty="0" smtClean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06491" y="300673"/>
            <a:ext cx="16026764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场景及优化手段</a:t>
            </a:r>
            <a:endParaRPr sz="8000" b="1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43" name="对象2"/>
          <p:cNvSpPr/>
          <p:nvPr>
            <p:custDataLst>
              <p:tags r:id="rId3"/>
            </p:custDataLst>
          </p:nvPr>
        </p:nvSpPr>
        <p:spPr>
          <a:xfrm>
            <a:off x="19154392" y="13022046"/>
            <a:ext cx="14217050" cy="4654687"/>
          </a:xfrm>
          <a:custGeom>
            <a:avLst/>
            <a:gdLst>
              <a:gd name="connsiteX0" fmla="*/ 2345 w 7584"/>
              <a:gd name="connsiteY0" fmla="*/ 20 h 2439"/>
              <a:gd name="connsiteX1" fmla="*/ 2273 w 7584"/>
              <a:gd name="connsiteY1" fmla="*/ 49 h 2439"/>
              <a:gd name="connsiteX2" fmla="*/ 2259 w 7584"/>
              <a:gd name="connsiteY2" fmla="*/ 63 h 2439"/>
              <a:gd name="connsiteX3" fmla="*/ 27 w 7584"/>
              <a:gd name="connsiteY3" fmla="*/ 2310 h 2439"/>
              <a:gd name="connsiteX4" fmla="*/ 84 w 7584"/>
              <a:gd name="connsiteY4" fmla="*/ 2439 h 2439"/>
              <a:gd name="connsiteX5" fmla="*/ 7474 w 7584"/>
              <a:gd name="connsiteY5" fmla="*/ 2422 h 2439"/>
              <a:gd name="connsiteX6" fmla="*/ 7565 w 7584"/>
              <a:gd name="connsiteY6" fmla="*/ 2404 h 2439"/>
              <a:gd name="connsiteX7" fmla="*/ 7584 w 7584"/>
              <a:gd name="connsiteY7" fmla="*/ 40 h 2439"/>
              <a:gd name="connsiteX8" fmla="*/ 7474 w 7584"/>
              <a:gd name="connsiteY8" fmla="*/ 3 h 2439"/>
              <a:gd name="connsiteX9" fmla="*/ 2345 w 7584"/>
              <a:gd name="connsiteY9" fmla="*/ 20 h 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4" h="2439">
                <a:moveTo>
                  <a:pt x="2345" y="20"/>
                </a:moveTo>
                <a:cubicBezTo>
                  <a:pt x="2316" y="20"/>
                  <a:pt x="2288" y="34"/>
                  <a:pt x="2273" y="49"/>
                </a:cubicBezTo>
                <a:cubicBezTo>
                  <a:pt x="2273" y="49"/>
                  <a:pt x="2273" y="63"/>
                  <a:pt x="2259" y="63"/>
                </a:cubicBezTo>
                <a:lnTo>
                  <a:pt x="27" y="2310"/>
                </a:lnTo>
                <a:cubicBezTo>
                  <a:pt x="-31" y="2353"/>
                  <a:pt x="12" y="2439"/>
                  <a:pt x="84" y="2439"/>
                </a:cubicBezTo>
                <a:lnTo>
                  <a:pt x="7474" y="2422"/>
                </a:lnTo>
                <a:cubicBezTo>
                  <a:pt x="7518" y="2422"/>
                  <a:pt x="7565" y="2447"/>
                  <a:pt x="7565" y="2404"/>
                </a:cubicBezTo>
                <a:lnTo>
                  <a:pt x="7584" y="40"/>
                </a:lnTo>
                <a:cubicBezTo>
                  <a:pt x="7584" y="-17"/>
                  <a:pt x="7518" y="3"/>
                  <a:pt x="7474" y="3"/>
                </a:cubicBezTo>
                <a:lnTo>
                  <a:pt x="2345" y="2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对象7"/>
          <p:cNvSpPr/>
          <p:nvPr>
            <p:custDataLst>
              <p:tags r:id="rId4"/>
            </p:custDataLst>
          </p:nvPr>
        </p:nvSpPr>
        <p:spPr>
          <a:xfrm>
            <a:off x="19102872" y="6227207"/>
            <a:ext cx="14267632" cy="4636748"/>
          </a:xfrm>
          <a:custGeom>
            <a:avLst/>
            <a:gdLst>
              <a:gd name="connsiteX0" fmla="*/ 2345 w 7603"/>
              <a:gd name="connsiteY0" fmla="*/ 2419 h 2430"/>
              <a:gd name="connsiteX1" fmla="*/ 2273 w 7603"/>
              <a:gd name="connsiteY1" fmla="*/ 2390 h 2430"/>
              <a:gd name="connsiteX2" fmla="*/ 2259 w 7603"/>
              <a:gd name="connsiteY2" fmla="*/ 2376 h 2430"/>
              <a:gd name="connsiteX3" fmla="*/ 27 w 7603"/>
              <a:gd name="connsiteY3" fmla="*/ 130 h 2430"/>
              <a:gd name="connsiteX4" fmla="*/ 84 w 7603"/>
              <a:gd name="connsiteY4" fmla="*/ 0 h 2430"/>
              <a:gd name="connsiteX5" fmla="*/ 7457 w 7603"/>
              <a:gd name="connsiteY5" fmla="*/ 11 h 2430"/>
              <a:gd name="connsiteX6" fmla="*/ 7567 w 7603"/>
              <a:gd name="connsiteY6" fmla="*/ 85 h 2430"/>
              <a:gd name="connsiteX7" fmla="*/ 7603 w 7603"/>
              <a:gd name="connsiteY7" fmla="*/ 2338 h 2430"/>
              <a:gd name="connsiteX8" fmla="*/ 7512 w 7603"/>
              <a:gd name="connsiteY8" fmla="*/ 2430 h 2430"/>
              <a:gd name="connsiteX9" fmla="*/ 2345 w 7603"/>
              <a:gd name="connsiteY9" fmla="*/ 2419 h 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" h="2430">
                <a:moveTo>
                  <a:pt x="2345" y="2419"/>
                </a:moveTo>
                <a:cubicBezTo>
                  <a:pt x="2316" y="2419"/>
                  <a:pt x="2288" y="2405"/>
                  <a:pt x="2273" y="2390"/>
                </a:cubicBezTo>
                <a:cubicBezTo>
                  <a:pt x="2273" y="2390"/>
                  <a:pt x="2273" y="2376"/>
                  <a:pt x="2259" y="2376"/>
                </a:cubicBezTo>
                <a:lnTo>
                  <a:pt x="27" y="130"/>
                </a:lnTo>
                <a:cubicBezTo>
                  <a:pt x="-31" y="86"/>
                  <a:pt x="12" y="0"/>
                  <a:pt x="84" y="0"/>
                </a:cubicBezTo>
                <a:lnTo>
                  <a:pt x="7457" y="11"/>
                </a:lnTo>
                <a:cubicBezTo>
                  <a:pt x="7501" y="11"/>
                  <a:pt x="7567" y="28"/>
                  <a:pt x="7567" y="85"/>
                </a:cubicBezTo>
                <a:lnTo>
                  <a:pt x="7603" y="2338"/>
                </a:lnTo>
                <a:cubicBezTo>
                  <a:pt x="7603" y="2381"/>
                  <a:pt x="7556" y="2430"/>
                  <a:pt x="7512" y="2430"/>
                </a:cubicBezTo>
                <a:lnTo>
                  <a:pt x="2345" y="2419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对象8"/>
          <p:cNvSpPr/>
          <p:nvPr>
            <p:custDataLst>
              <p:tags r:id="rId5"/>
            </p:custDataLst>
          </p:nvPr>
        </p:nvSpPr>
        <p:spPr>
          <a:xfrm>
            <a:off x="18994109" y="5210175"/>
            <a:ext cx="2198162" cy="2198162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6600" b="1">
                <a:latin typeface="等线" panose="02010600030101010101" charset="-122"/>
                <a:ea typeface="等线" panose="02010600030101010101" charset="-122"/>
                <a:cs typeface="+mn-ea"/>
                <a:sym typeface="+mn-ea"/>
              </a:rPr>
              <a:t>03</a:t>
            </a:r>
            <a:endParaRPr lang="en-US" altLang="zh-CN" sz="6600" b="1">
              <a:latin typeface="等线" panose="02010600030101010101" charset="-122"/>
              <a:ea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40" name="对象9"/>
          <p:cNvSpPr/>
          <p:nvPr>
            <p:custDataLst>
              <p:tags r:id="rId6"/>
            </p:custDataLst>
          </p:nvPr>
        </p:nvSpPr>
        <p:spPr>
          <a:xfrm>
            <a:off x="19112413" y="16433777"/>
            <a:ext cx="2198162" cy="2198162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6600" b="1">
                <a:latin typeface="等线" panose="02010600030101010101" charset="-122"/>
                <a:ea typeface="等线" panose="02010600030101010101" charset="-122"/>
                <a:cs typeface="+mn-ea"/>
                <a:sym typeface="+mn-ea"/>
              </a:rPr>
              <a:t>04</a:t>
            </a:r>
            <a:endParaRPr lang="en-US" altLang="zh-CN" sz="6600" b="1">
              <a:latin typeface="等线" panose="02010600030101010101" charset="-122"/>
              <a:ea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41" name="对象10"/>
          <p:cNvSpPr/>
          <p:nvPr>
            <p:custDataLst>
              <p:tags r:id="rId7"/>
            </p:custDataLst>
          </p:nvPr>
        </p:nvSpPr>
        <p:spPr>
          <a:xfrm flipH="1">
            <a:off x="969944" y="13054484"/>
            <a:ext cx="14217951" cy="4654687"/>
          </a:xfrm>
          <a:custGeom>
            <a:avLst/>
            <a:gdLst>
              <a:gd name="connsiteX0" fmla="*/ 2345 w 7584"/>
              <a:gd name="connsiteY0" fmla="*/ 20 h 2439"/>
              <a:gd name="connsiteX1" fmla="*/ 2273 w 7584"/>
              <a:gd name="connsiteY1" fmla="*/ 49 h 2439"/>
              <a:gd name="connsiteX2" fmla="*/ 2259 w 7584"/>
              <a:gd name="connsiteY2" fmla="*/ 63 h 2439"/>
              <a:gd name="connsiteX3" fmla="*/ 27 w 7584"/>
              <a:gd name="connsiteY3" fmla="*/ 2310 h 2439"/>
              <a:gd name="connsiteX4" fmla="*/ 84 w 7584"/>
              <a:gd name="connsiteY4" fmla="*/ 2439 h 2439"/>
              <a:gd name="connsiteX5" fmla="*/ 7474 w 7584"/>
              <a:gd name="connsiteY5" fmla="*/ 2422 h 2439"/>
              <a:gd name="connsiteX6" fmla="*/ 7565 w 7584"/>
              <a:gd name="connsiteY6" fmla="*/ 2404 h 2439"/>
              <a:gd name="connsiteX7" fmla="*/ 7584 w 7584"/>
              <a:gd name="connsiteY7" fmla="*/ 40 h 2439"/>
              <a:gd name="connsiteX8" fmla="*/ 7474 w 7584"/>
              <a:gd name="connsiteY8" fmla="*/ 3 h 2439"/>
              <a:gd name="connsiteX9" fmla="*/ 2345 w 7584"/>
              <a:gd name="connsiteY9" fmla="*/ 20 h 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584" h="2439">
                <a:moveTo>
                  <a:pt x="2345" y="20"/>
                </a:moveTo>
                <a:cubicBezTo>
                  <a:pt x="2316" y="20"/>
                  <a:pt x="2288" y="34"/>
                  <a:pt x="2273" y="49"/>
                </a:cubicBezTo>
                <a:cubicBezTo>
                  <a:pt x="2273" y="49"/>
                  <a:pt x="2273" y="63"/>
                  <a:pt x="2259" y="63"/>
                </a:cubicBezTo>
                <a:lnTo>
                  <a:pt x="27" y="2310"/>
                </a:lnTo>
                <a:cubicBezTo>
                  <a:pt x="-31" y="2353"/>
                  <a:pt x="12" y="2439"/>
                  <a:pt x="84" y="2439"/>
                </a:cubicBezTo>
                <a:lnTo>
                  <a:pt x="7474" y="2422"/>
                </a:lnTo>
                <a:cubicBezTo>
                  <a:pt x="7518" y="2422"/>
                  <a:pt x="7565" y="2447"/>
                  <a:pt x="7565" y="2404"/>
                </a:cubicBezTo>
                <a:lnTo>
                  <a:pt x="7584" y="40"/>
                </a:lnTo>
                <a:cubicBezTo>
                  <a:pt x="7584" y="-17"/>
                  <a:pt x="7518" y="3"/>
                  <a:pt x="7474" y="3"/>
                </a:cubicBezTo>
                <a:lnTo>
                  <a:pt x="2345" y="2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1296000" bIns="0" numCol="1" spcCol="0" rtlCol="0" fromWordArt="0" anchor="ctr" anchorCtr="0" forceAA="0" compatLnSpc="1">
            <a:noAutofit/>
          </a:bodyPr>
          <a:p>
            <a:pPr lvl="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对象11"/>
          <p:cNvSpPr/>
          <p:nvPr>
            <p:custDataLst>
              <p:tags r:id="rId8"/>
            </p:custDataLst>
          </p:nvPr>
        </p:nvSpPr>
        <p:spPr>
          <a:xfrm flipH="1">
            <a:off x="918424" y="6259645"/>
            <a:ext cx="14268536" cy="4636748"/>
          </a:xfrm>
          <a:custGeom>
            <a:avLst/>
            <a:gdLst>
              <a:gd name="connsiteX0" fmla="*/ 2345 w 7603"/>
              <a:gd name="connsiteY0" fmla="*/ 2419 h 2430"/>
              <a:gd name="connsiteX1" fmla="*/ 2273 w 7603"/>
              <a:gd name="connsiteY1" fmla="*/ 2390 h 2430"/>
              <a:gd name="connsiteX2" fmla="*/ 2259 w 7603"/>
              <a:gd name="connsiteY2" fmla="*/ 2376 h 2430"/>
              <a:gd name="connsiteX3" fmla="*/ 27 w 7603"/>
              <a:gd name="connsiteY3" fmla="*/ 130 h 2430"/>
              <a:gd name="connsiteX4" fmla="*/ 84 w 7603"/>
              <a:gd name="connsiteY4" fmla="*/ 0 h 2430"/>
              <a:gd name="connsiteX5" fmla="*/ 7457 w 7603"/>
              <a:gd name="connsiteY5" fmla="*/ 11 h 2430"/>
              <a:gd name="connsiteX6" fmla="*/ 7567 w 7603"/>
              <a:gd name="connsiteY6" fmla="*/ 85 h 2430"/>
              <a:gd name="connsiteX7" fmla="*/ 7603 w 7603"/>
              <a:gd name="connsiteY7" fmla="*/ 2338 h 2430"/>
              <a:gd name="connsiteX8" fmla="*/ 7512 w 7603"/>
              <a:gd name="connsiteY8" fmla="*/ 2430 h 2430"/>
              <a:gd name="connsiteX9" fmla="*/ 2345 w 7603"/>
              <a:gd name="connsiteY9" fmla="*/ 2419 h 2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03" h="2430">
                <a:moveTo>
                  <a:pt x="2345" y="2419"/>
                </a:moveTo>
                <a:cubicBezTo>
                  <a:pt x="2316" y="2419"/>
                  <a:pt x="2288" y="2405"/>
                  <a:pt x="2273" y="2390"/>
                </a:cubicBezTo>
                <a:cubicBezTo>
                  <a:pt x="2273" y="2390"/>
                  <a:pt x="2273" y="2376"/>
                  <a:pt x="2259" y="2376"/>
                </a:cubicBezTo>
                <a:lnTo>
                  <a:pt x="27" y="130"/>
                </a:lnTo>
                <a:cubicBezTo>
                  <a:pt x="-31" y="86"/>
                  <a:pt x="12" y="0"/>
                  <a:pt x="84" y="0"/>
                </a:cubicBezTo>
                <a:lnTo>
                  <a:pt x="7457" y="11"/>
                </a:lnTo>
                <a:cubicBezTo>
                  <a:pt x="7501" y="11"/>
                  <a:pt x="7567" y="28"/>
                  <a:pt x="7567" y="85"/>
                </a:cubicBezTo>
                <a:lnTo>
                  <a:pt x="7603" y="2338"/>
                </a:lnTo>
                <a:cubicBezTo>
                  <a:pt x="7603" y="2381"/>
                  <a:pt x="7556" y="2430"/>
                  <a:pt x="7512" y="2430"/>
                </a:cubicBezTo>
                <a:lnTo>
                  <a:pt x="2345" y="2419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1296000" bIns="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对象12"/>
          <p:cNvSpPr/>
          <p:nvPr>
            <p:custDataLst>
              <p:tags r:id="rId9"/>
            </p:custDataLst>
          </p:nvPr>
        </p:nvSpPr>
        <p:spPr>
          <a:xfrm>
            <a:off x="13071284" y="5389539"/>
            <a:ext cx="2198162" cy="2198162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6600" b="1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  <a:cs typeface="+mn-ea"/>
                <a:sym typeface="+mn-ea"/>
              </a:rPr>
              <a:t>01</a:t>
            </a:r>
            <a:endParaRPr lang="en-US" altLang="zh-CN" sz="6600" b="1">
              <a:solidFill>
                <a:schemeClr val="lt1"/>
              </a:solidFill>
              <a:latin typeface="等线" panose="02010600030101010101" charset="-122"/>
              <a:ea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5" name="对象13"/>
          <p:cNvSpPr/>
          <p:nvPr>
            <p:custDataLst>
              <p:tags r:id="rId10"/>
            </p:custDataLst>
          </p:nvPr>
        </p:nvSpPr>
        <p:spPr>
          <a:xfrm>
            <a:off x="13071284" y="16433777"/>
            <a:ext cx="2198162" cy="2198162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>
              <a:lumMod val="75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6600" b="1">
                <a:latin typeface="等线" panose="02010600030101010101" charset="-122"/>
                <a:ea typeface="等线" panose="02010600030101010101" charset="-122"/>
                <a:cs typeface="+mn-ea"/>
                <a:sym typeface="+mn-ea"/>
              </a:rPr>
              <a:t>02</a:t>
            </a:r>
            <a:endParaRPr lang="en-US" altLang="zh-CN" sz="6600" b="1">
              <a:latin typeface="等线" panose="02010600030101010101" charset="-122"/>
              <a:ea typeface="等线" panose="02010600030101010101" charset="-122"/>
              <a:cs typeface="+mn-ea"/>
              <a:sym typeface="+mn-ea"/>
            </a:endParaRPr>
          </a:p>
        </p:txBody>
      </p:sp>
      <p:sp>
        <p:nvSpPr>
          <p:cNvPr id="16" name="对象6"/>
          <p:cNvSpPr/>
          <p:nvPr>
            <p:custDataLst>
              <p:tags r:id="rId11"/>
            </p:custDataLst>
          </p:nvPr>
        </p:nvSpPr>
        <p:spPr>
          <a:xfrm>
            <a:off x="11592485" y="6456182"/>
            <a:ext cx="11157331" cy="11055644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>
            <a:noAutofit/>
          </a:bodyPr>
          <a:p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对象12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2817503" y="7707913"/>
            <a:ext cx="8706263" cy="8553919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360000" tIns="0" rIns="360000" bIns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8000" b="1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8000" b="1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场景分类</a:t>
            </a:r>
            <a:endParaRPr lang="zh-CN" altLang="en-US" sz="8000" b="1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50285" y="5243195"/>
            <a:ext cx="9343390" cy="101663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noAutofit/>
          </a:bodyPr>
          <a:p>
            <a:pPr algn="ctr">
              <a:buNone/>
            </a:pPr>
            <a:r>
              <a:rPr lang="zh-CN" altLang="en-US" sz="7200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CPU密集型</a:t>
            </a:r>
            <a:endParaRPr kumimoji="0" lang="zh-CN" altLang="en-US" sz="72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592070" y="12037695"/>
            <a:ext cx="9343390" cy="101663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noAutofit/>
          </a:bodyPr>
          <a:p>
            <a:pPr algn="ctr">
              <a:buClrTx/>
              <a:buSzTx/>
              <a:buFontTx/>
              <a:buNone/>
            </a:pPr>
            <a:r>
              <a:rPr lang="zh-CN" altLang="en-US" sz="7200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内存密集型</a:t>
            </a:r>
            <a:endParaRPr kumimoji="0" lang="zh-CN" altLang="en-US" sz="7200" b="1" i="0" u="none" strike="noStrike" cap="none" spc="0" normalizeH="0" baseline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1676360" y="5205095"/>
            <a:ext cx="6905625" cy="101663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noAutofit/>
          </a:bodyPr>
          <a:p>
            <a:pPr algn="ctr">
              <a:buNone/>
            </a:pPr>
            <a:r>
              <a:rPr lang="zh-CN" altLang="en-US" sz="7200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IO密集型</a:t>
            </a:r>
            <a:endParaRPr kumimoji="0" lang="zh-CN" altLang="en-US" sz="7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105870" y="12037695"/>
            <a:ext cx="6550025" cy="101663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noAutofit/>
          </a:bodyPr>
          <a:p>
            <a:pPr algn="ctr">
              <a:buClrTx/>
              <a:buSzTx/>
              <a:buFontTx/>
              <a:buNone/>
            </a:pPr>
            <a:r>
              <a:rPr lang="zh-CN" altLang="en-US" sz="7200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混合负载型</a:t>
            </a:r>
            <a:endParaRPr kumimoji="0" lang="zh-CN" altLang="en-US" sz="7200" b="1" i="0" u="none" strike="noStrike" cap="none" spc="0" normalizeH="0" baseline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26885" y="8893810"/>
            <a:ext cx="11379200" cy="57213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11985" y="6873558"/>
            <a:ext cx="11379200" cy="72644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方正兰亭黑简体" panose="02000000000000000000" charset="-122"/>
              </a:rPr>
              <a:t>科学计算、物理仿真、流体力学模拟</a:t>
            </a:r>
            <a:endParaRPr kumimoji="0" lang="en-US" altLang="zh-CN" sz="4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49045" y="8167370"/>
            <a:ext cx="11379200" cy="66484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457200" marR="0" indent="-45720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对高频率和多核处理器的计算能力有较高需求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49045" y="9178925"/>
            <a:ext cx="10217150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457200" marR="0" indent="-45720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依赖于CPU处理能力，通常运算复杂度高且并行度较高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81225" y="13378180"/>
            <a:ext cx="8606155" cy="140335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方正兰亭黑简体" panose="02000000000000000000" charset="-122"/>
              </a:rPr>
              <a:t>生物信息学、数据分析、基因组学、流处理</a:t>
            </a:r>
            <a:endParaRPr kumimoji="0" lang="en-US" altLang="zh-CN" sz="4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49045" y="15105380"/>
            <a:ext cx="9538335" cy="66484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457200" marR="0" indent="-45720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对大规模数据集的快速存取有较高要求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49045" y="16260128"/>
            <a:ext cx="8288020" cy="66484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457200" marR="0" indent="-45720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内存访问速度和内存带宽成为瓶颈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1003260" y="6860858"/>
            <a:ext cx="11379200" cy="72644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方正兰亭黑简体" panose="02000000000000000000" charset="-122"/>
              </a:rPr>
              <a:t>图像渲染、数据库运算、大规模数据存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cs typeface="+mn-cs"/>
                <a:sym typeface="方正兰亭黑简体" panose="02000000000000000000" charset="-122"/>
              </a:rPr>
              <a:t>取</a:t>
            </a:r>
            <a:endParaRPr kumimoji="0" lang="zh-CN" altLang="en-US" sz="4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2405975" y="8126095"/>
            <a:ext cx="11379200" cy="66484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457200" marR="0" indent="-45720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对存储系统的吞吐量、数据读写延迟有极高要求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3149560" y="9178925"/>
            <a:ext cx="11379200" cy="66484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457200" marR="0" indent="-45720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大部分时间花费在数据传输和存取上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3554055" y="13378180"/>
            <a:ext cx="9307195" cy="72644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ea"/>
                <a:ea typeface="+mn-ea"/>
                <a:cs typeface="+mn-cs"/>
                <a:sym typeface="方正兰亭黑简体" panose="02000000000000000000" charset="-122"/>
              </a:rPr>
              <a:t>深度学习、机器学习、数据挖掘</a:t>
            </a:r>
            <a:endParaRPr kumimoji="0" sz="44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2805390" y="14784388"/>
            <a:ext cx="9538335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457200" marR="0" indent="-45720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既需要高效的计算能力，也需要大规模的数据交换和高效的内存I/O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1924010" y="16412211"/>
            <a:ext cx="9538335" cy="66484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457200" marR="0" indent="-45720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任务包括大量的矩阵运算和数据传输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637" y="2785933"/>
            <a:ext cx="34138231" cy="1628170"/>
          </a:xfrm>
          <a:prstGeom prst="rect">
            <a:avLst/>
          </a:prstGeom>
          <a:solidFill>
            <a:srgbClr val="28285F"/>
          </a:solidFill>
          <a:ln w="3175" cap="flat">
            <a:noFill/>
            <a:miter lim="400000"/>
          </a:ln>
          <a:effectLst/>
        </p:spPr>
        <p:txBody>
          <a:bodyPr rot="0" vert="horz" wrap="square" lIns="165099" tIns="165099" rIns="165099" bIns="165099" numCol="1" spcCol="0" rtlCol="0" anchor="ctr" forceAA="0">
            <a:noAutofit/>
          </a:bodyPr>
          <a:p>
            <a:pPr lvl="1" indent="457200" algn="l" defTabSz="2798445">
              <a:buClrTx/>
              <a:buSzTx/>
              <a:buFontTx/>
              <a:defRPr sz="240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+mj-ea"/>
                <a:sym typeface="+mn-ea"/>
              </a:rPr>
              <a:t>结合静态、动态调优和瓶颈点分析，从</a:t>
            </a:r>
            <a:r>
              <a:rPr lang="zh-CN" sz="6000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+mj-ea"/>
                <a:sym typeface="+mn-ea"/>
              </a:rPr>
              <a:t>多</a:t>
            </a:r>
            <a:r>
              <a:rPr sz="6000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+mj-ea"/>
                <a:sym typeface="+mn-ea"/>
              </a:rPr>
              <a:t>方面进行综合调优，以最大化资源利用和计算效率。</a:t>
            </a:r>
            <a:endParaRPr sz="6000" dirty="0" smtClean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06491" y="300673"/>
            <a:ext cx="16026764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性能优化思路</a:t>
            </a:r>
            <a:endParaRPr lang="zh-CN" altLang="en-US" sz="8000" b="1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>
            <a:off x="2131083" y="12240871"/>
            <a:ext cx="29877385" cy="12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33548" y="5037138"/>
            <a:ext cx="3276805" cy="6926580"/>
          </a:xfrm>
          <a:prstGeom prst="rect">
            <a:avLst/>
          </a:prstGeom>
        </p:spPr>
      </p:pic>
      <p:sp>
        <p:nvSpPr>
          <p:cNvPr id="41" name="圆角矩形 40"/>
          <p:cNvSpPr/>
          <p:nvPr>
            <p:custDataLst>
              <p:tags r:id="rId6"/>
            </p:custDataLst>
          </p:nvPr>
        </p:nvSpPr>
        <p:spPr>
          <a:xfrm>
            <a:off x="7795895" y="5720080"/>
            <a:ext cx="5572800" cy="9124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schemeClr val="l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静态调优</a:t>
            </a:r>
            <a:endParaRPr lang="zh-CN" altLang="en-US" sz="4800" b="1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42" name="椭圆 41"/>
          <p:cNvSpPr/>
          <p:nvPr>
            <p:custDataLst>
              <p:tags r:id="rId7"/>
            </p:custDataLst>
          </p:nvPr>
        </p:nvSpPr>
        <p:spPr>
          <a:xfrm>
            <a:off x="6643164" y="8019176"/>
            <a:ext cx="974534" cy="9745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chemeClr val="l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40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2</a:t>
            </a:r>
            <a:endParaRPr lang="en-US" altLang="zh-CN" sz="4000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43" name="椭圆 42"/>
          <p:cNvSpPr/>
          <p:nvPr>
            <p:custDataLst>
              <p:tags r:id="rId8"/>
            </p:custDataLst>
          </p:nvPr>
        </p:nvSpPr>
        <p:spPr>
          <a:xfrm>
            <a:off x="6041600" y="10278479"/>
            <a:ext cx="974534" cy="9745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chemeClr val="l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40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3</a:t>
            </a:r>
            <a:endParaRPr lang="en-US" altLang="zh-CN" sz="4000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44" name="椭圆 43"/>
          <p:cNvSpPr/>
          <p:nvPr>
            <p:custDataLst>
              <p:tags r:id="rId9"/>
            </p:custDataLst>
          </p:nvPr>
        </p:nvSpPr>
        <p:spPr>
          <a:xfrm>
            <a:off x="6041600" y="5759874"/>
            <a:ext cx="974534" cy="97453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schemeClr val="l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1</a:t>
            </a:r>
            <a:endParaRPr lang="en-US" altLang="zh-CN" sz="4000" dirty="0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45" name="任意多边形 44"/>
          <p:cNvSpPr/>
          <p:nvPr>
            <p:custDataLst>
              <p:tags r:id="rId10"/>
            </p:custDataLst>
          </p:nvPr>
        </p:nvSpPr>
        <p:spPr>
          <a:xfrm>
            <a:off x="2237997" y="7403862"/>
            <a:ext cx="3548368" cy="2192271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129" h="2551">
                <a:moveTo>
                  <a:pt x="0" y="0"/>
                </a:moveTo>
                <a:lnTo>
                  <a:pt x="2854" y="0"/>
                </a:lnTo>
                <a:lnTo>
                  <a:pt x="2888" y="0"/>
                </a:lnTo>
                <a:lnTo>
                  <a:pt x="2888" y="0"/>
                </a:lnTo>
                <a:lnTo>
                  <a:pt x="2919" y="2"/>
                </a:lnTo>
                <a:cubicBezTo>
                  <a:pt x="3593" y="36"/>
                  <a:pt x="4129" y="593"/>
                  <a:pt x="4129" y="1276"/>
                </a:cubicBezTo>
                <a:cubicBezTo>
                  <a:pt x="4129" y="1958"/>
                  <a:pt x="3593" y="2515"/>
                  <a:pt x="2919" y="2549"/>
                </a:cubicBezTo>
                <a:lnTo>
                  <a:pt x="2888" y="2551"/>
                </a:lnTo>
                <a:lnTo>
                  <a:pt x="2888" y="2551"/>
                </a:lnTo>
                <a:lnTo>
                  <a:pt x="2854" y="2551"/>
                </a:lnTo>
                <a:lnTo>
                  <a:pt x="0" y="25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手段分类</a:t>
            </a:r>
            <a:endParaRPr lang="zh-CN" altLang="en-US" sz="5400" b="1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46" name="任意多边形 45"/>
          <p:cNvSpPr/>
          <p:nvPr>
            <p:custDataLst>
              <p:tags r:id="rId11"/>
            </p:custDataLst>
          </p:nvPr>
        </p:nvSpPr>
        <p:spPr>
          <a:xfrm>
            <a:off x="2237997" y="7339409"/>
            <a:ext cx="3679853" cy="2322037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129" h="2551">
                <a:moveTo>
                  <a:pt x="0" y="0"/>
                </a:moveTo>
                <a:lnTo>
                  <a:pt x="2854" y="0"/>
                </a:lnTo>
                <a:lnTo>
                  <a:pt x="2888" y="0"/>
                </a:lnTo>
                <a:lnTo>
                  <a:pt x="2888" y="0"/>
                </a:lnTo>
                <a:lnTo>
                  <a:pt x="2919" y="2"/>
                </a:lnTo>
                <a:cubicBezTo>
                  <a:pt x="3593" y="36"/>
                  <a:pt x="4129" y="593"/>
                  <a:pt x="4129" y="1276"/>
                </a:cubicBezTo>
                <a:cubicBezTo>
                  <a:pt x="4129" y="1958"/>
                  <a:pt x="3593" y="2515"/>
                  <a:pt x="2919" y="2549"/>
                </a:cubicBezTo>
                <a:lnTo>
                  <a:pt x="2888" y="2551"/>
                </a:lnTo>
                <a:lnTo>
                  <a:pt x="2888" y="2551"/>
                </a:lnTo>
                <a:lnTo>
                  <a:pt x="2854" y="2551"/>
                </a:lnTo>
                <a:lnTo>
                  <a:pt x="0" y="2551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chemeClr val="accent1"/>
            </a:solidFill>
            <a:prstDash val="lgDash"/>
          </a:ln>
          <a:effectLst>
            <a:outerShdw blurRad="63500" sx="102000" sy="102000" algn="ctr" rotWithShape="0">
              <a:schemeClr val="lt1">
                <a:lumMod val="65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/>
          <p:cNvSpPr/>
          <p:nvPr>
            <p:custDataLst>
              <p:tags r:id="rId12"/>
            </p:custDataLst>
          </p:nvPr>
        </p:nvSpPr>
        <p:spPr>
          <a:xfrm>
            <a:off x="14149070" y="5769610"/>
            <a:ext cx="6762115" cy="932180"/>
          </a:xfrm>
          <a:prstGeom prst="rect">
            <a:avLst/>
          </a:prstGeom>
          <a:noFill/>
        </p:spPr>
        <p:txBody>
          <a:bodyPr wrap="square" tIns="0" rIns="0" rtlCol="0" anchor="ctr">
            <a:no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主要通过系统配置、资源调度、编译参数等静态地提升性能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49" name="矩形 48"/>
          <p:cNvSpPr/>
          <p:nvPr>
            <p:custDataLst>
              <p:tags r:id="rId13"/>
            </p:custDataLst>
          </p:nvPr>
        </p:nvSpPr>
        <p:spPr>
          <a:xfrm>
            <a:off x="14453235" y="8173720"/>
            <a:ext cx="5939790" cy="932180"/>
          </a:xfrm>
          <a:prstGeom prst="rect">
            <a:avLst/>
          </a:prstGeom>
          <a:noFill/>
        </p:spPr>
        <p:txBody>
          <a:bodyPr wrap="square" tIns="0" rIns="0" rtlCol="0" anchor="ctr">
            <a:no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优化通过实时监控与动态调整实现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62" name="圆角矩形 61"/>
          <p:cNvSpPr/>
          <p:nvPr>
            <p:custDataLst>
              <p:tags r:id="rId14"/>
            </p:custDataLst>
          </p:nvPr>
        </p:nvSpPr>
        <p:spPr>
          <a:xfrm>
            <a:off x="8474710" y="8096250"/>
            <a:ext cx="5572800" cy="9124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schemeClr val="l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动态调优</a:t>
            </a:r>
            <a:endParaRPr lang="zh-CN" altLang="en-US" sz="4800" b="1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63" name="圆角矩形 62"/>
          <p:cNvSpPr/>
          <p:nvPr>
            <p:custDataLst>
              <p:tags r:id="rId15"/>
            </p:custDataLst>
          </p:nvPr>
        </p:nvSpPr>
        <p:spPr>
          <a:xfrm>
            <a:off x="7795895" y="10330815"/>
            <a:ext cx="5571490" cy="9124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18900000" algn="bl" rotWithShape="0">
              <a:schemeClr val="lt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dirty="0">
                <a:solidFill>
                  <a:schemeClr val="lt1"/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瓶颈点分析调优</a:t>
            </a:r>
            <a:endParaRPr lang="zh-CN" altLang="en-US" sz="4800" b="1" dirty="0">
              <a:solidFill>
                <a:schemeClr val="lt1"/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1475700" y="5295900"/>
            <a:ext cx="11210290" cy="1774825"/>
          </a:xfrm>
          <a:prstGeom prst="rect">
            <a:avLst/>
          </a:prstGeom>
          <a:noFill/>
          <a:ln w="63500" cap="flat" cmpd="sng">
            <a:solidFill>
              <a:schemeClr val="accent1">
                <a:shade val="5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914400" marR="0" lvl="1" indent="-457200" algn="l" defTabSz="3467735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调整内核调度策略（如CPU亲和性、调度算法等）</a:t>
            </a: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914400" marR="0" lvl="1" indent="-457200" algn="l" defTabSz="3467735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配置NUMA内存策略，优化内存分配和访问</a:t>
            </a: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914400" marR="0" lvl="1" indent="-457200" algn="l" defTabSz="3467735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静态编译时使用优化编译选项，减少执行时的开销</a:t>
            </a: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0090110" y="9104630"/>
            <a:ext cx="11379200" cy="57213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1475700" y="7562215"/>
            <a:ext cx="11701145" cy="2350135"/>
          </a:xfrm>
          <a:prstGeom prst="rect">
            <a:avLst/>
          </a:prstGeom>
          <a:noFill/>
          <a:ln w="63500" cap="flat" cmpd="sng">
            <a:solidFill>
              <a:schemeClr val="accent1">
                <a:shade val="5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914400" marR="0" lvl="1" indent="-457200" algn="l" defTabSz="3467735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性能监控工具（如perf、bpftrace）捕获实时性能数据，根据动态反馈调整系统参数</a:t>
            </a: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914400" marR="0" lvl="1" indent="-457200" algn="l" defTabSz="3467735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动态调整内存和CPU资源的分配，避免出现瓶颈</a:t>
            </a: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914400" marR="0" lvl="1" indent="-457200" algn="l" defTabSz="3467735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采用自适应调度策略，根据系统负载自动调整资源分配</a:t>
            </a: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86" name="矩形 85"/>
          <p:cNvSpPr/>
          <p:nvPr>
            <p:custDataLst>
              <p:tags r:id="rId16"/>
            </p:custDataLst>
          </p:nvPr>
        </p:nvSpPr>
        <p:spPr>
          <a:xfrm>
            <a:off x="14222095" y="10330815"/>
            <a:ext cx="6370955" cy="932180"/>
          </a:xfrm>
          <a:prstGeom prst="rect">
            <a:avLst/>
          </a:prstGeom>
          <a:noFill/>
        </p:spPr>
        <p:txBody>
          <a:bodyPr wrap="square" tIns="0" rIns="0" rtlCol="0" anchor="ctr">
            <a:noAutofit/>
            <a:scene3d>
              <a:camera prst="orthographicFront"/>
              <a:lightRig rig="threePt" dir="t"/>
            </a:scene3d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适用于特定的性能瓶颈问题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1475700" y="10464800"/>
            <a:ext cx="10243185" cy="1212215"/>
          </a:xfrm>
          <a:prstGeom prst="rect">
            <a:avLst/>
          </a:prstGeom>
          <a:noFill/>
          <a:ln w="63500" cap="flat" cmpd="sng">
            <a:solidFill>
              <a:schemeClr val="accent1">
                <a:shade val="50000"/>
              </a:schemeClr>
            </a:solidFill>
            <a:prstDash val="solid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noAutofit/>
          </a:bodyPr>
          <a:p>
            <a:pPr marL="914400" marR="0" lvl="1" indent="-457200" algn="l" defTabSz="3467735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通过多种工具进行性能分析并实施针对性优化</a:t>
            </a: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  <a:p>
            <a:pPr marL="914400" marR="0" lvl="1" indent="-457200" algn="l" defTabSz="3467735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34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根据分析结果调整配置、代码逻辑、编译参数</a:t>
            </a:r>
            <a:endParaRPr kumimoji="0" lang="zh-CN" altLang="en-US" sz="3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114425" y="12621895"/>
            <a:ext cx="17068800" cy="113919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no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openEuler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社区性能工具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grpSp>
        <p:nvGrpSpPr>
          <p:cNvPr id="179" name="组合 178"/>
          <p:cNvGrpSpPr/>
          <p:nvPr/>
        </p:nvGrpSpPr>
        <p:grpSpPr>
          <a:xfrm>
            <a:off x="965200" y="14064615"/>
            <a:ext cx="5076190" cy="4931410"/>
            <a:chOff x="1520" y="22331"/>
            <a:chExt cx="7994" cy="7766"/>
          </a:xfrm>
        </p:grpSpPr>
        <p:sp>
          <p:nvSpPr>
            <p:cNvPr id="175" name="矩形: 圆角 2"/>
            <p:cNvSpPr/>
            <p:nvPr>
              <p:custDataLst>
                <p:tags r:id="rId17"/>
              </p:custDataLst>
            </p:nvPr>
          </p:nvSpPr>
          <p:spPr>
            <a:xfrm>
              <a:off x="1520" y="23687"/>
              <a:ext cx="7994" cy="6411"/>
            </a:xfrm>
            <a:prstGeom prst="roundRect">
              <a:avLst>
                <a:gd name="adj" fmla="val 6347"/>
              </a:avLst>
            </a:prstGeom>
            <a:noFill/>
            <a:ln w="15875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indent="0" algn="l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  <p:sp>
          <p:nvSpPr>
            <p:cNvPr id="176" name="任意多边形: 形状 28"/>
            <p:cNvSpPr/>
            <p:nvPr>
              <p:custDataLst>
                <p:tags r:id="rId18"/>
              </p:custDataLst>
            </p:nvPr>
          </p:nvSpPr>
          <p:spPr>
            <a:xfrm>
              <a:off x="2494" y="22331"/>
              <a:ext cx="6070" cy="1507"/>
            </a:xfrm>
            <a:custGeom>
              <a:avLst/>
              <a:gdLst>
                <a:gd name="connsiteX0" fmla="*/ 1 w 2523509"/>
                <a:gd name="connsiteY0" fmla="*/ 0 h 489935"/>
                <a:gd name="connsiteX1" fmla="*/ 2523508 w 2523509"/>
                <a:gd name="connsiteY1" fmla="*/ 0 h 489935"/>
                <a:gd name="connsiteX2" fmla="*/ 2523508 w 2523509"/>
                <a:gd name="connsiteY2" fmla="*/ 193313 h 489935"/>
                <a:gd name="connsiteX3" fmla="*/ 2523508 w 2523509"/>
                <a:gd name="connsiteY3" fmla="*/ 240238 h 489935"/>
                <a:gd name="connsiteX4" fmla="*/ 2523509 w 2523509"/>
                <a:gd name="connsiteY4" fmla="*/ 240238 h 489935"/>
                <a:gd name="connsiteX5" fmla="*/ 2523508 w 2523509"/>
                <a:gd name="connsiteY5" fmla="*/ 240243 h 489935"/>
                <a:gd name="connsiteX6" fmla="*/ 2523508 w 2523509"/>
                <a:gd name="connsiteY6" fmla="*/ 249696 h 489935"/>
                <a:gd name="connsiteX7" fmla="*/ 2523508 w 2523509"/>
                <a:gd name="connsiteY7" fmla="*/ 324846 h 489935"/>
                <a:gd name="connsiteX8" fmla="*/ 2358419 w 2523509"/>
                <a:gd name="connsiteY8" fmla="*/ 489935 h 489935"/>
                <a:gd name="connsiteX9" fmla="*/ 2273812 w 2523509"/>
                <a:gd name="connsiteY9" fmla="*/ 489935 h 489935"/>
                <a:gd name="connsiteX10" fmla="*/ 249699 w 2523509"/>
                <a:gd name="connsiteY10" fmla="*/ 489935 h 489935"/>
                <a:gd name="connsiteX11" fmla="*/ 165089 w 2523509"/>
                <a:gd name="connsiteY11" fmla="*/ 489935 h 489935"/>
                <a:gd name="connsiteX12" fmla="*/ 0 w 2523509"/>
                <a:gd name="connsiteY12" fmla="*/ 324846 h 489935"/>
                <a:gd name="connsiteX13" fmla="*/ 0 w 2523509"/>
                <a:gd name="connsiteY13" fmla="*/ 193313 h 489935"/>
                <a:gd name="connsiteX14" fmla="*/ 1 w 2523509"/>
                <a:gd name="connsiteY14" fmla="*/ 193308 h 48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3509" h="489935">
                  <a:moveTo>
                    <a:pt x="1" y="0"/>
                  </a:moveTo>
                  <a:lnTo>
                    <a:pt x="2523508" y="0"/>
                  </a:lnTo>
                  <a:lnTo>
                    <a:pt x="2523508" y="193313"/>
                  </a:lnTo>
                  <a:lnTo>
                    <a:pt x="2523508" y="240238"/>
                  </a:lnTo>
                  <a:lnTo>
                    <a:pt x="2523509" y="240238"/>
                  </a:lnTo>
                  <a:lnTo>
                    <a:pt x="2523508" y="240243"/>
                  </a:lnTo>
                  <a:lnTo>
                    <a:pt x="2523508" y="249696"/>
                  </a:lnTo>
                  <a:lnTo>
                    <a:pt x="2523508" y="324846"/>
                  </a:lnTo>
                  <a:cubicBezTo>
                    <a:pt x="2523508" y="416022"/>
                    <a:pt x="2449595" y="489935"/>
                    <a:pt x="2358419" y="489935"/>
                  </a:cubicBezTo>
                  <a:lnTo>
                    <a:pt x="2273812" y="489935"/>
                  </a:lnTo>
                  <a:lnTo>
                    <a:pt x="249699" y="489935"/>
                  </a:lnTo>
                  <a:lnTo>
                    <a:pt x="165089" y="489935"/>
                  </a:lnTo>
                  <a:cubicBezTo>
                    <a:pt x="73913" y="489935"/>
                    <a:pt x="0" y="416022"/>
                    <a:pt x="0" y="324846"/>
                  </a:cubicBezTo>
                  <a:lnTo>
                    <a:pt x="0" y="193313"/>
                  </a:lnTo>
                  <a:lnTo>
                    <a:pt x="1" y="1933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762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 dirty="0">
                  <a:solidFill>
                    <a:schemeClr val="lt1">
                      <a:lumMod val="100000"/>
                    </a:schemeClr>
                  </a:solidFill>
                  <a:uFillTx/>
                  <a:latin typeface="方正兰亭黑简体" panose="02000000000000000000" charset="-122"/>
                  <a:ea typeface="方正兰亭黑简体" panose="02000000000000000000" charset="-122"/>
                  <a:cs typeface="+mn-ea"/>
                  <a:sym typeface="+mn-ea"/>
                </a:rPr>
                <a:t>A-Tune</a:t>
              </a:r>
              <a:endParaRPr lang="en-US" altLang="zh-CN" sz="4800" b="1" dirty="0">
                <a:solidFill>
                  <a:schemeClr val="lt1">
                    <a:lumMod val="100000"/>
                  </a:schemeClr>
                </a:solidFill>
                <a:uFillTx/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</p:grpSp>
      <p:grpSp>
        <p:nvGrpSpPr>
          <p:cNvPr id="180" name="组合 179"/>
          <p:cNvGrpSpPr/>
          <p:nvPr/>
        </p:nvGrpSpPr>
        <p:grpSpPr>
          <a:xfrm>
            <a:off x="7592060" y="14064615"/>
            <a:ext cx="5076190" cy="4931410"/>
            <a:chOff x="1520" y="22331"/>
            <a:chExt cx="7994" cy="7766"/>
          </a:xfrm>
        </p:grpSpPr>
        <p:sp>
          <p:nvSpPr>
            <p:cNvPr id="181" name="矩形: 圆角 2"/>
            <p:cNvSpPr/>
            <p:nvPr>
              <p:custDataLst>
                <p:tags r:id="rId19"/>
              </p:custDataLst>
            </p:nvPr>
          </p:nvSpPr>
          <p:spPr>
            <a:xfrm>
              <a:off x="1520" y="23687"/>
              <a:ext cx="7994" cy="6411"/>
            </a:xfrm>
            <a:prstGeom prst="roundRect">
              <a:avLst>
                <a:gd name="adj" fmla="val 6347"/>
              </a:avLst>
            </a:prstGeom>
            <a:noFill/>
            <a:ln w="15875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indent="0" algn="l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  <p:sp>
          <p:nvSpPr>
            <p:cNvPr id="182" name="任意多边形: 形状 28"/>
            <p:cNvSpPr/>
            <p:nvPr>
              <p:custDataLst>
                <p:tags r:id="rId20"/>
              </p:custDataLst>
            </p:nvPr>
          </p:nvSpPr>
          <p:spPr>
            <a:xfrm>
              <a:off x="2494" y="22331"/>
              <a:ext cx="6070" cy="1507"/>
            </a:xfrm>
            <a:custGeom>
              <a:avLst/>
              <a:gdLst>
                <a:gd name="connsiteX0" fmla="*/ 1 w 2523509"/>
                <a:gd name="connsiteY0" fmla="*/ 0 h 489935"/>
                <a:gd name="connsiteX1" fmla="*/ 2523508 w 2523509"/>
                <a:gd name="connsiteY1" fmla="*/ 0 h 489935"/>
                <a:gd name="connsiteX2" fmla="*/ 2523508 w 2523509"/>
                <a:gd name="connsiteY2" fmla="*/ 193313 h 489935"/>
                <a:gd name="connsiteX3" fmla="*/ 2523508 w 2523509"/>
                <a:gd name="connsiteY3" fmla="*/ 240238 h 489935"/>
                <a:gd name="connsiteX4" fmla="*/ 2523509 w 2523509"/>
                <a:gd name="connsiteY4" fmla="*/ 240238 h 489935"/>
                <a:gd name="connsiteX5" fmla="*/ 2523508 w 2523509"/>
                <a:gd name="connsiteY5" fmla="*/ 240243 h 489935"/>
                <a:gd name="connsiteX6" fmla="*/ 2523508 w 2523509"/>
                <a:gd name="connsiteY6" fmla="*/ 249696 h 489935"/>
                <a:gd name="connsiteX7" fmla="*/ 2523508 w 2523509"/>
                <a:gd name="connsiteY7" fmla="*/ 324846 h 489935"/>
                <a:gd name="connsiteX8" fmla="*/ 2358419 w 2523509"/>
                <a:gd name="connsiteY8" fmla="*/ 489935 h 489935"/>
                <a:gd name="connsiteX9" fmla="*/ 2273812 w 2523509"/>
                <a:gd name="connsiteY9" fmla="*/ 489935 h 489935"/>
                <a:gd name="connsiteX10" fmla="*/ 249699 w 2523509"/>
                <a:gd name="connsiteY10" fmla="*/ 489935 h 489935"/>
                <a:gd name="connsiteX11" fmla="*/ 165089 w 2523509"/>
                <a:gd name="connsiteY11" fmla="*/ 489935 h 489935"/>
                <a:gd name="connsiteX12" fmla="*/ 0 w 2523509"/>
                <a:gd name="connsiteY12" fmla="*/ 324846 h 489935"/>
                <a:gd name="connsiteX13" fmla="*/ 0 w 2523509"/>
                <a:gd name="connsiteY13" fmla="*/ 193313 h 489935"/>
                <a:gd name="connsiteX14" fmla="*/ 1 w 2523509"/>
                <a:gd name="connsiteY14" fmla="*/ 193308 h 48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3509" h="489935">
                  <a:moveTo>
                    <a:pt x="1" y="0"/>
                  </a:moveTo>
                  <a:lnTo>
                    <a:pt x="2523508" y="0"/>
                  </a:lnTo>
                  <a:lnTo>
                    <a:pt x="2523508" y="193313"/>
                  </a:lnTo>
                  <a:lnTo>
                    <a:pt x="2523508" y="240238"/>
                  </a:lnTo>
                  <a:lnTo>
                    <a:pt x="2523509" y="240238"/>
                  </a:lnTo>
                  <a:lnTo>
                    <a:pt x="2523508" y="240243"/>
                  </a:lnTo>
                  <a:lnTo>
                    <a:pt x="2523508" y="249696"/>
                  </a:lnTo>
                  <a:lnTo>
                    <a:pt x="2523508" y="324846"/>
                  </a:lnTo>
                  <a:cubicBezTo>
                    <a:pt x="2523508" y="416022"/>
                    <a:pt x="2449595" y="489935"/>
                    <a:pt x="2358419" y="489935"/>
                  </a:cubicBezTo>
                  <a:lnTo>
                    <a:pt x="2273812" y="489935"/>
                  </a:lnTo>
                  <a:lnTo>
                    <a:pt x="249699" y="489935"/>
                  </a:lnTo>
                  <a:lnTo>
                    <a:pt x="165089" y="489935"/>
                  </a:lnTo>
                  <a:cubicBezTo>
                    <a:pt x="73913" y="489935"/>
                    <a:pt x="0" y="416022"/>
                    <a:pt x="0" y="324846"/>
                  </a:cubicBezTo>
                  <a:lnTo>
                    <a:pt x="0" y="193313"/>
                  </a:lnTo>
                  <a:lnTo>
                    <a:pt x="1" y="1933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762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 dirty="0">
                  <a:solidFill>
                    <a:schemeClr val="lt1">
                      <a:lumMod val="100000"/>
                    </a:schemeClr>
                  </a:solidFill>
                  <a:uFillTx/>
                  <a:latin typeface="方正兰亭黑简体" panose="02000000000000000000" charset="-122"/>
                  <a:ea typeface="方正兰亭黑简体" panose="02000000000000000000" charset="-122"/>
                  <a:cs typeface="+mn-ea"/>
                  <a:sym typeface="+mn-ea"/>
                </a:rPr>
                <a:t>A-FOT</a:t>
              </a:r>
              <a:endParaRPr lang="en-US" altLang="zh-CN" sz="4800" b="1" dirty="0">
                <a:solidFill>
                  <a:schemeClr val="lt1">
                    <a:lumMod val="100000"/>
                  </a:schemeClr>
                </a:solidFill>
                <a:uFillTx/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14218920" y="14064615"/>
            <a:ext cx="5076190" cy="4932045"/>
            <a:chOff x="1520" y="22331"/>
            <a:chExt cx="7994" cy="7767"/>
          </a:xfrm>
        </p:grpSpPr>
        <p:sp>
          <p:nvSpPr>
            <p:cNvPr id="184" name="矩形: 圆角 2"/>
            <p:cNvSpPr/>
            <p:nvPr>
              <p:custDataLst>
                <p:tags r:id="rId21"/>
              </p:custDataLst>
            </p:nvPr>
          </p:nvSpPr>
          <p:spPr>
            <a:xfrm>
              <a:off x="1520" y="23687"/>
              <a:ext cx="7994" cy="6411"/>
            </a:xfrm>
            <a:prstGeom prst="roundRect">
              <a:avLst>
                <a:gd name="adj" fmla="val 6347"/>
              </a:avLst>
            </a:prstGeom>
            <a:noFill/>
            <a:ln w="15875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indent="0" algn="l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  <p:sp>
          <p:nvSpPr>
            <p:cNvPr id="185" name="任意多边形: 形状 28"/>
            <p:cNvSpPr/>
            <p:nvPr>
              <p:custDataLst>
                <p:tags r:id="rId22"/>
              </p:custDataLst>
            </p:nvPr>
          </p:nvSpPr>
          <p:spPr>
            <a:xfrm>
              <a:off x="2398" y="22331"/>
              <a:ext cx="6553" cy="1507"/>
            </a:xfrm>
            <a:custGeom>
              <a:avLst/>
              <a:gdLst>
                <a:gd name="connsiteX0" fmla="*/ 1 w 2523509"/>
                <a:gd name="connsiteY0" fmla="*/ 0 h 489935"/>
                <a:gd name="connsiteX1" fmla="*/ 2523508 w 2523509"/>
                <a:gd name="connsiteY1" fmla="*/ 0 h 489935"/>
                <a:gd name="connsiteX2" fmla="*/ 2523508 w 2523509"/>
                <a:gd name="connsiteY2" fmla="*/ 193313 h 489935"/>
                <a:gd name="connsiteX3" fmla="*/ 2523508 w 2523509"/>
                <a:gd name="connsiteY3" fmla="*/ 240238 h 489935"/>
                <a:gd name="connsiteX4" fmla="*/ 2523509 w 2523509"/>
                <a:gd name="connsiteY4" fmla="*/ 240238 h 489935"/>
                <a:gd name="connsiteX5" fmla="*/ 2523508 w 2523509"/>
                <a:gd name="connsiteY5" fmla="*/ 240243 h 489935"/>
                <a:gd name="connsiteX6" fmla="*/ 2523508 w 2523509"/>
                <a:gd name="connsiteY6" fmla="*/ 249696 h 489935"/>
                <a:gd name="connsiteX7" fmla="*/ 2523508 w 2523509"/>
                <a:gd name="connsiteY7" fmla="*/ 324846 h 489935"/>
                <a:gd name="connsiteX8" fmla="*/ 2358419 w 2523509"/>
                <a:gd name="connsiteY8" fmla="*/ 489935 h 489935"/>
                <a:gd name="connsiteX9" fmla="*/ 2273812 w 2523509"/>
                <a:gd name="connsiteY9" fmla="*/ 489935 h 489935"/>
                <a:gd name="connsiteX10" fmla="*/ 249699 w 2523509"/>
                <a:gd name="connsiteY10" fmla="*/ 489935 h 489935"/>
                <a:gd name="connsiteX11" fmla="*/ 165089 w 2523509"/>
                <a:gd name="connsiteY11" fmla="*/ 489935 h 489935"/>
                <a:gd name="connsiteX12" fmla="*/ 0 w 2523509"/>
                <a:gd name="connsiteY12" fmla="*/ 324846 h 489935"/>
                <a:gd name="connsiteX13" fmla="*/ 0 w 2523509"/>
                <a:gd name="connsiteY13" fmla="*/ 193313 h 489935"/>
                <a:gd name="connsiteX14" fmla="*/ 1 w 2523509"/>
                <a:gd name="connsiteY14" fmla="*/ 193308 h 48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3509" h="489935">
                  <a:moveTo>
                    <a:pt x="1" y="0"/>
                  </a:moveTo>
                  <a:lnTo>
                    <a:pt x="2523508" y="0"/>
                  </a:lnTo>
                  <a:lnTo>
                    <a:pt x="2523508" y="193313"/>
                  </a:lnTo>
                  <a:lnTo>
                    <a:pt x="2523508" y="240238"/>
                  </a:lnTo>
                  <a:lnTo>
                    <a:pt x="2523509" y="240238"/>
                  </a:lnTo>
                  <a:lnTo>
                    <a:pt x="2523508" y="240243"/>
                  </a:lnTo>
                  <a:lnTo>
                    <a:pt x="2523508" y="249696"/>
                  </a:lnTo>
                  <a:lnTo>
                    <a:pt x="2523508" y="324846"/>
                  </a:lnTo>
                  <a:cubicBezTo>
                    <a:pt x="2523508" y="416022"/>
                    <a:pt x="2449595" y="489935"/>
                    <a:pt x="2358419" y="489935"/>
                  </a:cubicBezTo>
                  <a:lnTo>
                    <a:pt x="2273812" y="489935"/>
                  </a:lnTo>
                  <a:lnTo>
                    <a:pt x="249699" y="489935"/>
                  </a:lnTo>
                  <a:lnTo>
                    <a:pt x="165089" y="489935"/>
                  </a:lnTo>
                  <a:cubicBezTo>
                    <a:pt x="73913" y="489935"/>
                    <a:pt x="0" y="416022"/>
                    <a:pt x="0" y="324846"/>
                  </a:cubicBezTo>
                  <a:lnTo>
                    <a:pt x="0" y="193313"/>
                  </a:lnTo>
                  <a:lnTo>
                    <a:pt x="1" y="1933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762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 dirty="0">
                  <a:solidFill>
                    <a:schemeClr val="lt1">
                      <a:lumMod val="100000"/>
                    </a:schemeClr>
                  </a:solidFill>
                  <a:uFillTx/>
                  <a:latin typeface="方正兰亭黑简体" panose="02000000000000000000" charset="-122"/>
                  <a:ea typeface="方正兰亭黑简体" panose="02000000000000000000" charset="-122"/>
                  <a:cs typeface="+mn-ea"/>
                  <a:sym typeface="+mn-ea"/>
                </a:rPr>
                <a:t>sysBoost</a:t>
              </a:r>
              <a:endParaRPr lang="en-US" altLang="zh-CN" sz="4800" b="1" dirty="0">
                <a:solidFill>
                  <a:schemeClr val="lt1">
                    <a:lumMod val="100000"/>
                  </a:schemeClr>
                </a:solidFill>
                <a:uFillTx/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</p:grpSp>
      <p:grpSp>
        <p:nvGrpSpPr>
          <p:cNvPr id="186" name="组合 185"/>
          <p:cNvGrpSpPr/>
          <p:nvPr/>
        </p:nvGrpSpPr>
        <p:grpSpPr>
          <a:xfrm>
            <a:off x="20845780" y="14064615"/>
            <a:ext cx="5076190" cy="4932045"/>
            <a:chOff x="1520" y="22331"/>
            <a:chExt cx="7994" cy="7767"/>
          </a:xfrm>
        </p:grpSpPr>
        <p:sp>
          <p:nvSpPr>
            <p:cNvPr id="187" name="矩形: 圆角 2"/>
            <p:cNvSpPr/>
            <p:nvPr>
              <p:custDataLst>
                <p:tags r:id="rId23"/>
              </p:custDataLst>
            </p:nvPr>
          </p:nvSpPr>
          <p:spPr>
            <a:xfrm>
              <a:off x="1520" y="23687"/>
              <a:ext cx="7994" cy="6411"/>
            </a:xfrm>
            <a:prstGeom prst="roundRect">
              <a:avLst>
                <a:gd name="adj" fmla="val 6347"/>
              </a:avLst>
            </a:prstGeom>
            <a:noFill/>
            <a:ln w="15875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indent="0" algn="l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  <p:sp>
          <p:nvSpPr>
            <p:cNvPr id="188" name="任意多边形: 形状 28"/>
            <p:cNvSpPr/>
            <p:nvPr>
              <p:custDataLst>
                <p:tags r:id="rId24"/>
              </p:custDataLst>
            </p:nvPr>
          </p:nvSpPr>
          <p:spPr>
            <a:xfrm>
              <a:off x="2398" y="22331"/>
              <a:ext cx="6553" cy="1507"/>
            </a:xfrm>
            <a:custGeom>
              <a:avLst/>
              <a:gdLst>
                <a:gd name="connsiteX0" fmla="*/ 1 w 2523509"/>
                <a:gd name="connsiteY0" fmla="*/ 0 h 489935"/>
                <a:gd name="connsiteX1" fmla="*/ 2523508 w 2523509"/>
                <a:gd name="connsiteY1" fmla="*/ 0 h 489935"/>
                <a:gd name="connsiteX2" fmla="*/ 2523508 w 2523509"/>
                <a:gd name="connsiteY2" fmla="*/ 193313 h 489935"/>
                <a:gd name="connsiteX3" fmla="*/ 2523508 w 2523509"/>
                <a:gd name="connsiteY3" fmla="*/ 240238 h 489935"/>
                <a:gd name="connsiteX4" fmla="*/ 2523509 w 2523509"/>
                <a:gd name="connsiteY4" fmla="*/ 240238 h 489935"/>
                <a:gd name="connsiteX5" fmla="*/ 2523508 w 2523509"/>
                <a:gd name="connsiteY5" fmla="*/ 240243 h 489935"/>
                <a:gd name="connsiteX6" fmla="*/ 2523508 w 2523509"/>
                <a:gd name="connsiteY6" fmla="*/ 249696 h 489935"/>
                <a:gd name="connsiteX7" fmla="*/ 2523508 w 2523509"/>
                <a:gd name="connsiteY7" fmla="*/ 324846 h 489935"/>
                <a:gd name="connsiteX8" fmla="*/ 2358419 w 2523509"/>
                <a:gd name="connsiteY8" fmla="*/ 489935 h 489935"/>
                <a:gd name="connsiteX9" fmla="*/ 2273812 w 2523509"/>
                <a:gd name="connsiteY9" fmla="*/ 489935 h 489935"/>
                <a:gd name="connsiteX10" fmla="*/ 249699 w 2523509"/>
                <a:gd name="connsiteY10" fmla="*/ 489935 h 489935"/>
                <a:gd name="connsiteX11" fmla="*/ 165089 w 2523509"/>
                <a:gd name="connsiteY11" fmla="*/ 489935 h 489935"/>
                <a:gd name="connsiteX12" fmla="*/ 0 w 2523509"/>
                <a:gd name="connsiteY12" fmla="*/ 324846 h 489935"/>
                <a:gd name="connsiteX13" fmla="*/ 0 w 2523509"/>
                <a:gd name="connsiteY13" fmla="*/ 193313 h 489935"/>
                <a:gd name="connsiteX14" fmla="*/ 1 w 2523509"/>
                <a:gd name="connsiteY14" fmla="*/ 193308 h 48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3509" h="489935">
                  <a:moveTo>
                    <a:pt x="1" y="0"/>
                  </a:moveTo>
                  <a:lnTo>
                    <a:pt x="2523508" y="0"/>
                  </a:lnTo>
                  <a:lnTo>
                    <a:pt x="2523508" y="193313"/>
                  </a:lnTo>
                  <a:lnTo>
                    <a:pt x="2523508" y="240238"/>
                  </a:lnTo>
                  <a:lnTo>
                    <a:pt x="2523509" y="240238"/>
                  </a:lnTo>
                  <a:lnTo>
                    <a:pt x="2523508" y="240243"/>
                  </a:lnTo>
                  <a:lnTo>
                    <a:pt x="2523508" y="249696"/>
                  </a:lnTo>
                  <a:lnTo>
                    <a:pt x="2523508" y="324846"/>
                  </a:lnTo>
                  <a:cubicBezTo>
                    <a:pt x="2523508" y="416022"/>
                    <a:pt x="2449595" y="489935"/>
                    <a:pt x="2358419" y="489935"/>
                  </a:cubicBezTo>
                  <a:lnTo>
                    <a:pt x="2273812" y="489935"/>
                  </a:lnTo>
                  <a:lnTo>
                    <a:pt x="249699" y="489935"/>
                  </a:lnTo>
                  <a:lnTo>
                    <a:pt x="165089" y="489935"/>
                  </a:lnTo>
                  <a:cubicBezTo>
                    <a:pt x="73913" y="489935"/>
                    <a:pt x="0" y="416022"/>
                    <a:pt x="0" y="324846"/>
                  </a:cubicBezTo>
                  <a:lnTo>
                    <a:pt x="0" y="193313"/>
                  </a:lnTo>
                  <a:lnTo>
                    <a:pt x="1" y="1933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762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 dirty="0">
                  <a:solidFill>
                    <a:schemeClr val="lt1">
                      <a:lumMod val="100000"/>
                    </a:schemeClr>
                  </a:solidFill>
                  <a:uFillTx/>
                  <a:latin typeface="方正兰亭黑简体" panose="02000000000000000000" charset="-122"/>
                  <a:ea typeface="方正兰亭黑简体" panose="02000000000000000000" charset="-122"/>
                  <a:cs typeface="+mn-ea"/>
                  <a:sym typeface="+mn-ea"/>
                </a:rPr>
                <a:t>oeAware</a:t>
              </a:r>
              <a:endParaRPr lang="en-US" altLang="zh-CN" sz="4800" b="1" dirty="0">
                <a:solidFill>
                  <a:schemeClr val="lt1">
                    <a:lumMod val="100000"/>
                  </a:schemeClr>
                </a:solidFill>
                <a:uFillTx/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27472640" y="14064615"/>
            <a:ext cx="5076190" cy="4932045"/>
            <a:chOff x="1520" y="22331"/>
            <a:chExt cx="7994" cy="7767"/>
          </a:xfrm>
        </p:grpSpPr>
        <p:sp>
          <p:nvSpPr>
            <p:cNvPr id="190" name="矩形: 圆角 2"/>
            <p:cNvSpPr/>
            <p:nvPr>
              <p:custDataLst>
                <p:tags r:id="rId25"/>
              </p:custDataLst>
            </p:nvPr>
          </p:nvSpPr>
          <p:spPr>
            <a:xfrm>
              <a:off x="1520" y="23687"/>
              <a:ext cx="7994" cy="6411"/>
            </a:xfrm>
            <a:prstGeom prst="roundRect">
              <a:avLst>
                <a:gd name="adj" fmla="val 6347"/>
              </a:avLst>
            </a:prstGeom>
            <a:noFill/>
            <a:ln w="15875"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indent="0" algn="l">
                <a:lnSpc>
                  <a:spcPct val="150000"/>
                </a:lnSpc>
                <a:buFont typeface="Arial" panose="020B0604020202020204" pitchFamily="34" charset="0"/>
                <a:buNone/>
              </a:pPr>
              <a:endPara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  <p:sp>
          <p:nvSpPr>
            <p:cNvPr id="191" name="任意多边形: 形状 28"/>
            <p:cNvSpPr/>
            <p:nvPr>
              <p:custDataLst>
                <p:tags r:id="rId26"/>
              </p:custDataLst>
            </p:nvPr>
          </p:nvSpPr>
          <p:spPr>
            <a:xfrm>
              <a:off x="2398" y="22331"/>
              <a:ext cx="6553" cy="1507"/>
            </a:xfrm>
            <a:custGeom>
              <a:avLst/>
              <a:gdLst>
                <a:gd name="connsiteX0" fmla="*/ 1 w 2523509"/>
                <a:gd name="connsiteY0" fmla="*/ 0 h 489935"/>
                <a:gd name="connsiteX1" fmla="*/ 2523508 w 2523509"/>
                <a:gd name="connsiteY1" fmla="*/ 0 h 489935"/>
                <a:gd name="connsiteX2" fmla="*/ 2523508 w 2523509"/>
                <a:gd name="connsiteY2" fmla="*/ 193313 h 489935"/>
                <a:gd name="connsiteX3" fmla="*/ 2523508 w 2523509"/>
                <a:gd name="connsiteY3" fmla="*/ 240238 h 489935"/>
                <a:gd name="connsiteX4" fmla="*/ 2523509 w 2523509"/>
                <a:gd name="connsiteY4" fmla="*/ 240238 h 489935"/>
                <a:gd name="connsiteX5" fmla="*/ 2523508 w 2523509"/>
                <a:gd name="connsiteY5" fmla="*/ 240243 h 489935"/>
                <a:gd name="connsiteX6" fmla="*/ 2523508 w 2523509"/>
                <a:gd name="connsiteY6" fmla="*/ 249696 h 489935"/>
                <a:gd name="connsiteX7" fmla="*/ 2523508 w 2523509"/>
                <a:gd name="connsiteY7" fmla="*/ 324846 h 489935"/>
                <a:gd name="connsiteX8" fmla="*/ 2358419 w 2523509"/>
                <a:gd name="connsiteY8" fmla="*/ 489935 h 489935"/>
                <a:gd name="connsiteX9" fmla="*/ 2273812 w 2523509"/>
                <a:gd name="connsiteY9" fmla="*/ 489935 h 489935"/>
                <a:gd name="connsiteX10" fmla="*/ 249699 w 2523509"/>
                <a:gd name="connsiteY10" fmla="*/ 489935 h 489935"/>
                <a:gd name="connsiteX11" fmla="*/ 165089 w 2523509"/>
                <a:gd name="connsiteY11" fmla="*/ 489935 h 489935"/>
                <a:gd name="connsiteX12" fmla="*/ 0 w 2523509"/>
                <a:gd name="connsiteY12" fmla="*/ 324846 h 489935"/>
                <a:gd name="connsiteX13" fmla="*/ 0 w 2523509"/>
                <a:gd name="connsiteY13" fmla="*/ 193313 h 489935"/>
                <a:gd name="connsiteX14" fmla="*/ 1 w 2523509"/>
                <a:gd name="connsiteY14" fmla="*/ 193308 h 48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3509" h="489935">
                  <a:moveTo>
                    <a:pt x="1" y="0"/>
                  </a:moveTo>
                  <a:lnTo>
                    <a:pt x="2523508" y="0"/>
                  </a:lnTo>
                  <a:lnTo>
                    <a:pt x="2523508" y="193313"/>
                  </a:lnTo>
                  <a:lnTo>
                    <a:pt x="2523508" y="240238"/>
                  </a:lnTo>
                  <a:lnTo>
                    <a:pt x="2523509" y="240238"/>
                  </a:lnTo>
                  <a:lnTo>
                    <a:pt x="2523508" y="240243"/>
                  </a:lnTo>
                  <a:lnTo>
                    <a:pt x="2523508" y="249696"/>
                  </a:lnTo>
                  <a:lnTo>
                    <a:pt x="2523508" y="324846"/>
                  </a:lnTo>
                  <a:cubicBezTo>
                    <a:pt x="2523508" y="416022"/>
                    <a:pt x="2449595" y="489935"/>
                    <a:pt x="2358419" y="489935"/>
                  </a:cubicBezTo>
                  <a:lnTo>
                    <a:pt x="2273812" y="489935"/>
                  </a:lnTo>
                  <a:lnTo>
                    <a:pt x="249699" y="489935"/>
                  </a:lnTo>
                  <a:lnTo>
                    <a:pt x="165089" y="489935"/>
                  </a:lnTo>
                  <a:cubicBezTo>
                    <a:pt x="73913" y="489935"/>
                    <a:pt x="0" y="416022"/>
                    <a:pt x="0" y="324846"/>
                  </a:cubicBezTo>
                  <a:lnTo>
                    <a:pt x="0" y="193313"/>
                  </a:lnTo>
                  <a:lnTo>
                    <a:pt x="1" y="19330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1600" dist="762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800" b="1" dirty="0">
                  <a:solidFill>
                    <a:schemeClr val="lt1">
                      <a:lumMod val="100000"/>
                    </a:schemeClr>
                  </a:solidFill>
                  <a:uFillTx/>
                  <a:latin typeface="方正兰亭黑简体" panose="02000000000000000000" charset="-122"/>
                  <a:ea typeface="方正兰亭黑简体" panose="02000000000000000000" charset="-122"/>
                  <a:cs typeface="+mn-ea"/>
                  <a:sym typeface="+mn-ea"/>
                </a:rPr>
                <a:t>Gazelle</a:t>
              </a:r>
              <a:endParaRPr lang="en-US" altLang="zh-CN" sz="4800" b="1" dirty="0">
                <a:solidFill>
                  <a:schemeClr val="lt1">
                    <a:lumMod val="100000"/>
                  </a:schemeClr>
                </a:solidFill>
                <a:uFillTx/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endParaRPr>
            </a:p>
          </p:txBody>
        </p:sp>
      </p:grpSp>
      <p:sp>
        <p:nvSpPr>
          <p:cNvPr id="192" name="文本框 191"/>
          <p:cNvSpPr txBox="1"/>
          <p:nvPr/>
        </p:nvSpPr>
        <p:spPr>
          <a:xfrm>
            <a:off x="7865110" y="15509240"/>
            <a:ext cx="4518660" cy="2584450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内核反馈优化特性</a:t>
            </a:r>
            <a:endParaRPr lang="zh-CN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单应用场景下提高目标应用的性能</a:t>
            </a:r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1332865" y="15378430"/>
            <a:ext cx="4369435" cy="2971800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最佳参数配置的自动搜索</a:t>
            </a:r>
            <a:endParaRPr lang="zh-CN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  <a:p>
            <a:pPr marL="571500" indent="-57150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动态识别负载并应用配置</a:t>
            </a:r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14467205" y="15365095"/>
            <a:ext cx="4518660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对可执行文件和动态库文件在线重排</a:t>
            </a:r>
            <a:endParaRPr lang="zh-CN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降低iTLB miss及iCache miss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21130260" y="15412085"/>
            <a:ext cx="4518660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低负载采集感知调优框架</a:t>
            </a:r>
            <a:endParaRPr lang="zh-CN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插件式动态性能调优</a:t>
            </a:r>
            <a:endParaRPr lang="zh-CN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27750770" y="15412085"/>
            <a:ext cx="4518660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高性能用户态协议栈</a:t>
            </a:r>
            <a:endParaRPr lang="zh-CN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方正兰亭黑简体" panose="02000000000000000000" charset="-122"/>
                <a:ea typeface="方正兰亭黑简体" panose="02000000000000000000" charset="-122"/>
                <a:cs typeface="+mn-ea"/>
                <a:sym typeface="+mn-ea"/>
              </a:rPr>
              <a:t>提升应用的网络I/O吞吐能力</a:t>
            </a:r>
            <a:endParaRPr lang="zh-CN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方正兰亭黑简体" panose="02000000000000000000" charset="-122"/>
              <a:ea typeface="方正兰亭黑简体" panose="02000000000000000000" charset="-122"/>
              <a:cs typeface="+mn-ea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882033" y="11820244"/>
            <a:ext cx="32374803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>
            <a:off x="882033" y="12074249"/>
            <a:ext cx="32374803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>
            <a:off x="882033" y="12328253"/>
            <a:ext cx="32374803" cy="0"/>
          </a:xfrm>
          <a:prstGeom prst="line">
            <a:avLst/>
          </a:prstGeom>
          <a:ln w="381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流程图: 合并 9"/>
          <p:cNvSpPr/>
          <p:nvPr/>
        </p:nvSpPr>
        <p:spPr>
          <a:xfrm rot="16200000">
            <a:off x="116844" y="11823419"/>
            <a:ext cx="914417" cy="502294"/>
          </a:xfrm>
          <a:prstGeom prst="flowChartMerge">
            <a:avLst/>
          </a:prstGeom>
          <a:solidFill>
            <a:schemeClr val="accent4"/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方正兰亭黑简体" panose="020000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34561" y="10310821"/>
            <a:ext cx="17069116" cy="125539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84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784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编译优化</a:t>
            </a:r>
            <a:endParaRPr lang="zh-CN" altLang="en-US" sz="7840" b="1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>
            <p:custDataLst>
              <p:tags r:id="rId1"/>
            </p:custDataLst>
          </p:nvPr>
        </p:nvSpPr>
        <p:spPr>
          <a:xfrm>
            <a:off x="639" y="2785933"/>
            <a:ext cx="34138227" cy="1628170"/>
          </a:xfrm>
          <a:prstGeom prst="rect">
            <a:avLst/>
          </a:prstGeom>
          <a:solidFill>
            <a:srgbClr val="28285F"/>
          </a:solidFill>
          <a:ln w="3175" cap="flat">
            <a:noFill/>
            <a:miter lim="400000"/>
          </a:ln>
          <a:effectLst/>
        </p:spPr>
        <p:txBody>
          <a:bodyPr rot="0" vert="horz" wrap="square" lIns="165099" tIns="165099" rIns="165099" bIns="165099" numCol="1" spcCol="0" rtlCol="0" anchor="ctr" forceAA="0">
            <a:noAutofit/>
          </a:bodyPr>
          <a:p>
            <a:pPr lvl="1" indent="457200" algn="l" defTabSz="2798445">
              <a:buClrTx/>
              <a:buSzTx/>
              <a:buFontTx/>
              <a:defRPr sz="2400">
                <a:solidFill>
                  <a:srgbClr val="66666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6000" b="1" dirty="0" smtClean="0">
                <a:solidFill>
                  <a:schemeClr val="tx1"/>
                </a:solidFill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编译器优化在HPC性能提升中的关键性作用，直接关系到指令执行效率和硬件利用率</a:t>
            </a:r>
            <a:r>
              <a:rPr sz="6000" b="1" dirty="0" smtClean="0">
                <a:solidFill>
                  <a:schemeClr val="tx1"/>
                </a:solidFill>
                <a:latin typeface="+mj-ea"/>
                <a:ea typeface="+mj-ea"/>
                <a:cs typeface="+mj-ea"/>
                <a:sym typeface="+mn-ea"/>
              </a:rPr>
              <a:t>。</a:t>
            </a:r>
            <a:endParaRPr sz="6000" b="1" dirty="0" smtClean="0">
              <a:solidFill>
                <a:schemeClr val="tx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206491" y="300673"/>
            <a:ext cx="20783549" cy="128016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HPC</a:t>
            </a:r>
            <a:r>
              <a:rPr lang="zh-CN" altLang="en-US" sz="8000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编译优化</a:t>
            </a:r>
            <a:endParaRPr lang="zh-CN" altLang="en-US" sz="8000" b="1" dirty="0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V="1">
            <a:off x="8826523" y="5886426"/>
            <a:ext cx="0" cy="1150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 flipV="1">
            <a:off x="18245478" y="5886426"/>
            <a:ext cx="0" cy="1150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5"/>
            </p:custDataLst>
          </p:nvPr>
        </p:nvCxnSpPr>
        <p:spPr>
          <a:xfrm flipV="1">
            <a:off x="18822058" y="14669746"/>
            <a:ext cx="14481175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06400" y="5101273"/>
            <a:ext cx="5319395" cy="97282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-O 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优化等级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670" y="7049135"/>
            <a:ext cx="8058785" cy="1005014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571500" marR="0" indent="-57150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1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-O1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 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提供基本优化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1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-O2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 更为激进但保持编译速度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1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-O3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 针对复杂算法进行更深入的优化，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可能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增加编译时间但提升执行效率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1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-Ofast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 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添加与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-O3</a:t>
            </a:r>
            <a:r>
              <a:rPr kumimoji="0" lang="zh-CN" altLang="en-US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相同的优化选项、增加其他非标准优化选项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1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-Os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 专注于减小代码尺寸，适合嵌入式应用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4000" b="0" i="1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-Oz</a:t>
            </a:r>
            <a:r>
              <a:rPr kumimoji="0" lang="en-US" altLang="zh-CN" sz="4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 在-Os上进一步压缩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25610" y="5101273"/>
            <a:ext cx="5319395" cy="97282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ctr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PGO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编译优化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822035" y="5101273"/>
            <a:ext cx="5319395" cy="97282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LTO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链接优化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47530" y="6382385"/>
            <a:ext cx="8213090" cy="351091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571500" marR="0" indent="-57150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4000" b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先通过运行实际负载收集Profile数据，然后基于这些数据指导重新编译以提高性能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447530" y="13960475"/>
            <a:ext cx="8535035" cy="472757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t" forceAA="0">
            <a:spAutoFit/>
          </a:bodyPr>
          <a:p>
            <a:pPr marL="571500" marR="0" indent="-57150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通常有</a:t>
            </a:r>
            <a:r>
              <a:rPr lang="en-US" altLang="zh-CN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10%~15%</a:t>
            </a:r>
            <a:r>
              <a:rPr lang="zh-CN" altLang="en-US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性能收益</a:t>
            </a:r>
            <a:endParaRPr lang="en-US" altLang="zh-CN" sz="4000" b="1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PGO</a:t>
            </a:r>
            <a:r>
              <a:rPr lang="zh-CN" altLang="en-US" sz="4000" b="1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优势</a:t>
            </a:r>
            <a:r>
              <a:rPr lang="zh-CN" altLang="en-US" sz="40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：</a:t>
            </a:r>
            <a:endParaRPr kumimoji="0" lang="zh-CN" alt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1028700" marR="0" lvl="1" indent="-571500" algn="l" defTabSz="3467735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提高分支预测的准确性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1028700" marR="0" lvl="1" indent="-571500" algn="l" defTabSz="3467735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减少缓存未命中率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1028700" marR="0" lvl="1" indent="-571500" algn="l" defTabSz="3467735" rtl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40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优化热路径</a:t>
            </a:r>
            <a:endParaRPr kumimoji="0" lang="en-US" altLang="zh-CN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186545" y="10363200"/>
            <a:ext cx="3825240" cy="93472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0" marR="0" indent="0" algn="ctr" defTabSz="117411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+mn-cs"/>
                <a:sym typeface="方正兰亭黑简体" panose="02000000000000000000" charset="-122"/>
              </a:rPr>
              <a:t>插桩编译版本</a:t>
            </a:r>
            <a:endParaRPr kumimoji="0" lang="zh-CN" altLang="en-US" sz="4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+mn-cs"/>
              <a:sym typeface="方正兰亭黑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033500" y="10363200"/>
            <a:ext cx="3635375" cy="93472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400">
                <a:ln>
                  <a:noFill/>
                </a:ln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sym typeface="方正兰亭黑简体" panose="02000000000000000000" charset="-122"/>
              </a:rPr>
              <a:t>收集profile</a:t>
            </a:r>
            <a:endParaRPr lang="zh-CN" altLang="en-US" sz="4400">
              <a:ln>
                <a:noFill/>
              </a:ln>
              <a:effectLst/>
              <a:uFillTx/>
              <a:latin typeface="方正兰亭黑简体" panose="02000000000000000000" charset="-122"/>
              <a:ea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88725" y="12625070"/>
            <a:ext cx="4150995" cy="91630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fromWordArt="0" anchor="ctr" anchorCtr="0" forceAA="0" compatLnSpc="1">
            <a:noAutofit/>
          </a:bodyPr>
          <a:p>
            <a:pPr lvl="0" algn="ctr" defTabSz="1174115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4400">
                <a:ln>
                  <a:noFill/>
                </a:ln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sym typeface="方正兰亭黑简体" panose="02000000000000000000" charset="-122"/>
              </a:rPr>
              <a:t>编译性能版本</a:t>
            </a:r>
            <a:endParaRPr lang="zh-CN" altLang="en-US" sz="4400">
              <a:ln>
                <a:noFill/>
              </a:ln>
              <a:effectLst/>
              <a:uFillTx/>
              <a:latin typeface="方正兰亭黑简体" panose="02000000000000000000" charset="-122"/>
              <a:ea typeface="方正兰亭黑简体" panose="02000000000000000000" charset="-122"/>
              <a:sym typeface="方正兰亭黑简体" panose="02000000000000000000" charset="-122"/>
            </a:endParaRPr>
          </a:p>
        </p:txBody>
      </p:sp>
      <p:cxnSp>
        <p:nvCxnSpPr>
          <p:cNvPr id="16" name="直接箭头连接符 15"/>
          <p:cNvCxnSpPr>
            <a:stCxn id="13" idx="3"/>
            <a:endCxn id="14" idx="1"/>
          </p:cNvCxnSpPr>
          <p:nvPr/>
        </p:nvCxnSpPr>
        <p:spPr>
          <a:xfrm>
            <a:off x="13011785" y="10830560"/>
            <a:ext cx="1021715" cy="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/>
          <p:cNvCxnSpPr>
            <a:stCxn id="14" idx="2"/>
            <a:endCxn id="15" idx="0"/>
          </p:cNvCxnSpPr>
          <p:nvPr/>
        </p:nvCxnSpPr>
        <p:spPr>
          <a:xfrm flipH="1">
            <a:off x="13464540" y="11297920"/>
            <a:ext cx="2386965" cy="1327150"/>
          </a:xfrm>
          <a:prstGeom prst="straightConnector1">
            <a:avLst/>
          </a:prstGeom>
          <a:noFill/>
          <a:ln w="76200" cap="flat">
            <a:solidFill>
              <a:srgbClr val="FFFFFF"/>
            </a:solidFill>
            <a:prstDash val="solid"/>
            <a:miter lim="400000"/>
            <a:tailEnd type="arrow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文本框 17"/>
          <p:cNvSpPr txBox="1"/>
          <p:nvPr/>
        </p:nvSpPr>
        <p:spPr>
          <a:xfrm>
            <a:off x="18508345" y="6330315"/>
            <a:ext cx="14625955" cy="245237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571500" marR="0" indent="-571500" algn="l" defTabSz="3467735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4000" b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在链接阶段执行全局优化</a:t>
            </a:r>
            <a:endParaRPr kumimoji="0" sz="4000" b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4000" b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跨文件间的函数内联、全程序分析和代码裁剪，从而提升整体性能</a:t>
            </a:r>
            <a:endParaRPr kumimoji="0" sz="4000" b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16800" y="8894445"/>
            <a:ext cx="11582400" cy="54362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8822035" y="15268893"/>
            <a:ext cx="5319395" cy="972820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spAutoFit/>
          </a:bodyPr>
          <a:p>
            <a:pPr marL="0" marR="0" indent="0" algn="l" defTabSz="346773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其他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663285" y="16242030"/>
            <a:ext cx="14625955" cy="2191385"/>
          </a:xfrm>
          <a:prstGeom prst="rect">
            <a:avLst/>
          </a:prstGeom>
          <a:noFill/>
          <a:ln w="3175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25287" tIns="25287" rIns="25287" bIns="25287" numCol="1" spcCol="38100" rtlCol="0" anchor="ctr" forceAA="0">
            <a:noAutofit/>
          </a:bodyPr>
          <a:p>
            <a:pPr marL="571500" marR="0" indent="-571500" algn="l" defTabSz="3467735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4000" b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利用 -march 和 -mtune 针对特定CPU架构优化</a:t>
            </a:r>
            <a:endParaRPr kumimoji="0" sz="4000" b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  <a:p>
            <a:pPr marL="571500" marR="0" indent="-571500" algn="l" defTabSz="3467735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sz="4000" b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方正兰亭黑简体" panose="02000000000000000000" charset="-122"/>
              </a:rPr>
              <a:t>启用如OpenMP或自动并行化选项，实现多核并发执行</a:t>
            </a:r>
            <a:endParaRPr kumimoji="0" sz="4000" b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  <a:sym typeface="方正兰亭黑简体" panose="02000000000000000000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commondata" val="eyJoZGlkIjoiYzAzY2MyYzNiODVjZjkyNWU5NWFkYzk3ZTdhNzkwZGYifQ=="/>
  <p:tag name="resource_record_key" val="{&quot;70&quot;:[3318869,3317669,3318495,3318295,3312124,3314671,3314223,3314211,3314229]}"/>
  <p:tag name="KSO_WPP_MARK_KEY" val="1b44d0b6-d378-44bf-af5a-f47f4e9cc4a3"/>
  <p:tag name="COMMONDATA" val="eyJoZGlkIjoiMWJmYmVhMGQ2YWQwOTc0ZDFkYmVkZTE0NzFkNThlYzIifQ==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3*n_h_h_f*1_2_4_1"/>
  <p:tag name="KSO_WM_TEMPLATE_CATEGORY" val="diagram"/>
  <p:tag name="KSO_WM_TEMPLATE_INDEX" val="20231636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f"/>
  <p:tag name="KSO_WM_UNIT_INDEX" val="1_2_4_1"/>
  <p:tag name="KSO_WM_UNIT_SUBTYPE" val="a"/>
  <p:tag name="KSO_WM_UNIT_NOCLEAR" val="0"/>
  <p:tag name="KSO_WM_UNIT_VALUE" val="102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3*n_h_h_f*1_2_3_1"/>
  <p:tag name="KSO_WM_TEMPLATE_CATEGORY" val="diagram"/>
  <p:tag name="KSO_WM_TEMPLATE_INDEX" val="20231636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f"/>
  <p:tag name="KSO_WM_UNIT_INDEX" val="1_2_3_1"/>
  <p:tag name="KSO_WM_UNIT_SUBTYPE" val="a"/>
  <p:tag name="KSO_WM_UNIT_NOCLEAR" val="0"/>
  <p:tag name="KSO_WM_UNIT_VALUE" val="108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2"/>
  <p:tag name="KSO_WM_UNIT_ID" val="diagram20231636_3*n_h_h_i*1_2_3_2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4_2"/>
  <p:tag name="KSO_WM_UNIT_ID" val="diagram20231636_3*n_h_h_i*1_2_4_2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3*n_h_h_f*1_2_2_1"/>
  <p:tag name="KSO_WM_TEMPLATE_CATEGORY" val="diagram"/>
  <p:tag name="KSO_WM_TEMPLATE_INDEX" val="20231636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f"/>
  <p:tag name="KSO_WM_UNIT_INDEX" val="1_2_2_1"/>
  <p:tag name="KSO_WM_UNIT_SUBTYPE" val="a"/>
  <p:tag name="KSO_WM_UNIT_NOCLEAR" val="0"/>
  <p:tag name="KSO_WM_UNIT_VALUE" val="102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36_3*n_h_h_f*1_2_1_1"/>
  <p:tag name="KSO_WM_TEMPLATE_CATEGORY" val="diagram"/>
  <p:tag name="KSO_WM_TEMPLATE_INDEX" val="20231636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GROUP_CODE" val="n1-1"/>
  <p:tag name="KSO_WM_UNIT_TYPE" val="n_h_h_f"/>
  <p:tag name="KSO_WM_UNIT_INDEX" val="1_2_1_1"/>
  <p:tag name="KSO_WM_UNIT_SUBTYPE" val="a"/>
  <p:tag name="KSO_WM_UNIT_NOCLEAR" val="0"/>
  <p:tag name="KSO_WM_UNIT_VALUE" val="108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TYPE" val="1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2"/>
  <p:tag name="KSO_WM_UNIT_ID" val="diagram20231636_3*n_h_h_i*1_2_1_2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2"/>
  <p:tag name="KSO_WM_UNIT_ID" val="diagram20231636_3*n_h_h_i*1_2_2_2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BEAUTIFY_FLAG" val="#wm#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636_3*n_h_i*1_1_3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3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1085.25,&quot;left&quot;:72.3168862746832,&quot;top&quot;:410.25,&quot;width&quot;:2555.35567626953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3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20231486_3*n_h_i*1_2_1"/>
  <p:tag name="KSO_WM_TEMPLATE_CATEGORY" val="diagram"/>
  <p:tag name="KSO_WM_TEMPLATE_INDEX" val="20231486"/>
  <p:tag name="KSO_WM_UNIT_LAYERLEVEL" val="1_1_1"/>
  <p:tag name="KSO_WM_TAG_VERSION" val="3.0"/>
  <p:tag name="KSO_WM_BEAUTIFY_FLAG" val="#wm#"/>
  <p:tag name="KSO_WM_DIAGRAM_VERSION" val="3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UNIT_SHADOW_SCHEMECOLOR_INDEX_BRIGHTNESS" val="-0.25"/>
  <p:tag name="KSO_WM_UNIT_SHADOW_SCHEMECOLOR_INDEX" val="14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86_3*n_h_h_a*1_2_1_1"/>
  <p:tag name="KSO_WM_TEMPLATE_CATEGORY" val="diagram"/>
  <p:tag name="KSO_WM_TEMPLATE_INDEX" val="20231486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BEAUTIFY_FLAG" val="#wm#"/>
  <p:tag name="KSO_WM_DIAGRAM_VERSION" val="3"/>
  <p:tag name="KSO_WM_UNIT_VALUE" val="18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2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UNIT_TEXT_FILL_FORE_SCHEMECOLOR_INDEX" val="1"/>
  <p:tag name="KSO_WM_UNIT_TEXT_FILL_TYPE" val="1"/>
  <p:tag name="KSO_WM_UNIT_PRESET_TEXT" val="项标题"/>
  <p:tag name="KSO_WM_UNIT_TEXT_TYPE" val="1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SHADOW_SCHEMECOLOR_INDEX_BRIGHTNESS" val="-0.25"/>
  <p:tag name="KSO_WM_UNIT_SHADOW_SCHEMECOLOR_INDEX" val="14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86_3*n_h_h_i*1_2_2_2"/>
  <p:tag name="KSO_WM_TEMPLATE_CATEGORY" val="diagram"/>
  <p:tag name="KSO_WM_TEMPLATE_INDEX" val="20231486"/>
  <p:tag name="KSO_WM_UNIT_LAYERLEVEL" val="1_1_1_1"/>
  <p:tag name="KSO_WM_TAG_VERSION" val="3.0"/>
  <p:tag name="KSO_WM_UNIT_SUBTYPE" val="d"/>
  <p:tag name="KSO_WM_BEAUTIFY_FLAG" val="#wm#"/>
  <p:tag name="KSO_WM_DIAGRAM_VERSION" val="3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2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SHADOW_SCHEMECOLOR_INDEX_BRIGHTNESS" val="-0.25"/>
  <p:tag name="KSO_WM_UNIT_SHADOW_SCHEMECOLOR_INDEX" val="14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1486_3*n_h_h_i*1_2_3_2"/>
  <p:tag name="KSO_WM_TEMPLATE_CATEGORY" val="diagram"/>
  <p:tag name="KSO_WM_TEMPLATE_INDEX" val="20231486"/>
  <p:tag name="KSO_WM_UNIT_LAYERLEVEL" val="1_1_1_1"/>
  <p:tag name="KSO_WM_TAG_VERSION" val="3.0"/>
  <p:tag name="KSO_WM_UNIT_SUBTYPE" val="d"/>
  <p:tag name="KSO_WM_BEAUTIFY_FLAG" val="#wm#"/>
  <p:tag name="KSO_WM_DIAGRAM_VERSION" val="3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2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SHADOW_SCHEMECOLOR_INDEX_BRIGHTNESS" val="-0.25"/>
  <p:tag name="KSO_WM_UNIT_SHADOW_SCHEMECOLOR_INDEX" val="14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86_3*n_h_h_i*1_2_1_2"/>
  <p:tag name="KSO_WM_TEMPLATE_CATEGORY" val="diagram"/>
  <p:tag name="KSO_WM_TEMPLATE_INDEX" val="20231486"/>
  <p:tag name="KSO_WM_UNIT_LAYERLEVEL" val="1_1_1_1"/>
  <p:tag name="KSO_WM_TAG_VERSION" val="3.0"/>
  <p:tag name="KSO_WM_UNIT_SUBTYPE" val="d"/>
  <p:tag name="KSO_WM_BEAUTIFY_FLAG" val="#wm#"/>
  <p:tag name="KSO_WM_DIAGRAM_VERSION" val="3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2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8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86_3*n_h_a*1_1_1"/>
  <p:tag name="KSO_WM_TEMPLATE_CATEGORY" val="diagram"/>
  <p:tag name="KSO_WM_TEMPLATE_INDEX" val="20231486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6"/>
  <p:tag name="KSO_WM_DIAGRAM_VERSION" val="3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LINE_FORE_SCHEMECOLOR_INDEX_BRIGHTNESS" val="0"/>
  <p:tag name="KSO_WM_UNIT_LINE_FILL_TYPE" val="2"/>
  <p:tag name="KSO_WM_UNIT_SHADOW_SCHEMECOLOR_INDEX_BRIGHTNESS" val="-0.35"/>
  <p:tag name="KSO_WM_UNIT_SHADOW_SCHEMECOLOR_INDEX" val="14"/>
  <p:tag name="KSO_WM_UNIT_TEXT_FILL_FORE_SCHEMECOLOR_INDEX_BRIGHTNESS" val="0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86_3*n_h_i*1_1_1"/>
  <p:tag name="KSO_WM_TEMPLATE_CATEGORY" val="diagram"/>
  <p:tag name="KSO_WM_TEMPLATE_INDEX" val="20231486"/>
  <p:tag name="KSO_WM_UNIT_LAYERLEVEL" val="1_1_1"/>
  <p:tag name="KSO_WM_TAG_VERSION" val="3.0"/>
  <p:tag name="KSO_WM_BEAUTIFY_FLAG" val="#wm#"/>
  <p:tag name="KSO_WM_DIAGRAM_VERSION" val="3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brightness&quot;:-0.3499999940395355,&quot;colorType&quot;:1,&quot;foreColorIndex&quot;:2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6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TEXT_FILL_FORE_SCHEMECOLOR_INDEX_BRIGHTNESS" val="-0.5"/>
  <p:tag name="KSO_WM_UNIT_SUBTYPE" val="a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486_3*n_h_h_f*1_2_1_1"/>
  <p:tag name="KSO_WM_TEMPLATE_CATEGORY" val="diagram"/>
  <p:tag name="KSO_WM_TEMPLATE_INDEX" val="20231486"/>
  <p:tag name="KSO_WM_UNIT_LAYERLEVEL" val="1_1_1_1"/>
  <p:tag name="KSO_WM_TAG_VERSION" val="3.0"/>
  <p:tag name="KSO_WM_DIAGRAM_VERSION" val="3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正文，文字是您思想的提炼"/>
  <p:tag name="KSO_WM_UNIT_TEXT_TYPE" val="1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TEXT_FILL_FORE_SCHEMECOLOR_INDEX_BRIGHTNESS" val="-0.5"/>
  <p:tag name="KSO_WM_UNIT_SUBTYPE" val="a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86_3*n_h_h_f*1_2_2_1"/>
  <p:tag name="KSO_WM_TEMPLATE_CATEGORY" val="diagram"/>
  <p:tag name="KSO_WM_TEMPLATE_INDEX" val="20231486"/>
  <p:tag name="KSO_WM_UNIT_LAYERLEVEL" val="1_1_1_1"/>
  <p:tag name="KSO_WM_TAG_VERSION" val="3.0"/>
  <p:tag name="KSO_WM_DIAGRAM_VERSION" val="3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正文，文字是您思想的提炼"/>
  <p:tag name="KSO_WM_UNIT_TEXT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SHADOW_SCHEMECOLOR_INDEX_BRIGHTNESS" val="-0.25"/>
  <p:tag name="KSO_WM_UNIT_SHADOW_SCHEMECOLOR_INDEX" val="14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86_3*n_h_h_a*1_2_1_1"/>
  <p:tag name="KSO_WM_TEMPLATE_CATEGORY" val="diagram"/>
  <p:tag name="KSO_WM_TEMPLATE_INDEX" val="20231486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DIAGRAM_VERSION" val="3"/>
  <p:tag name="KSO_WM_UNIT_VALUE" val="18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2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UNIT_TEXT_FILL_FORE_SCHEMECOLOR_INDEX" val="1"/>
  <p:tag name="KSO_WM_UNIT_TEXT_FILL_TYPE" val="1"/>
  <p:tag name="KSO_WM_UNIT_PRESET_TEXT" val="项标题"/>
  <p:tag name="KSO_WM_UNIT_TEXT_TYPE" val="1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SHADOW_SCHEMECOLOR_INDEX_BRIGHTNESS" val="-0.25"/>
  <p:tag name="KSO_WM_UNIT_SHADOW_SCHEMECOLOR_INDEX" val="14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86_3*n_h_h_a*1_2_1_1"/>
  <p:tag name="KSO_WM_TEMPLATE_CATEGORY" val="diagram"/>
  <p:tag name="KSO_WM_TEMPLATE_INDEX" val="20231486"/>
  <p:tag name="KSO_WM_UNIT_LAYERLEVEL" val="1_1_1_1"/>
  <p:tag name="KSO_WM_TAG_VERSION" val="3.0"/>
  <p:tag name="KSO_WM_UNIT_ISCONTENTSTITLE" val="0"/>
  <p:tag name="KSO_WM_UNIT_ISNUMDGMTITLE" val="0"/>
  <p:tag name="KSO_WM_UNIT_NOCLEAR" val="0"/>
  <p:tag name="KSO_WM_DIAGRAM_VERSION" val="3"/>
  <p:tag name="KSO_WM_UNIT_VALUE" val="18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-0.25,&quot;colorType&quot;:1,&quot;foreColorIndex&quot;:2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FILL_TYPE" val="1"/>
  <p:tag name="KSO_WM_UNIT_FILL_FORE_SCHEMECOLOR_INDEX" val="6"/>
  <p:tag name="KSO_WM_UNIT_FILL_FORE_SCHEMECOLOR_INDEX_BRIGHTNESS" val="0"/>
  <p:tag name="KSO_WM_UNIT_TEXT_FILL_FORE_SCHEMECOLOR_INDEX" val="1"/>
  <p:tag name="KSO_WM_UNIT_TEXT_FILL_TYPE" val="1"/>
  <p:tag name="KSO_WM_UNIT_PRESET_TEXT" val="项标题"/>
  <p:tag name="KSO_WM_UNIT_TEXT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UNIT_TEXT_FILL_FORE_SCHEMECOLOR_INDEX_BRIGHTNESS" val="-0.5"/>
  <p:tag name="KSO_WM_UNIT_SUBTYPE" val="a"/>
  <p:tag name="KSO_WM_UNIT_NOCLEAR" val="0"/>
  <p:tag name="KSO_WM_UNIT_VALUE" val="23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86_3*n_h_h_f*1_2_2_1"/>
  <p:tag name="KSO_WM_TEMPLATE_CATEGORY" val="diagram"/>
  <p:tag name="KSO_WM_TEMPLATE_INDEX" val="20231486"/>
  <p:tag name="KSO_WM_UNIT_LAYERLEVEL" val="1_1_1_1"/>
  <p:tag name="KSO_WM_TAG_VERSION" val="3.0"/>
  <p:tag name="KSO_WM_DIAGRAM_VERSION" val="3"/>
  <p:tag name="KSO_WM_DIAGRAM_MAX_ITEMCNT" val="6"/>
  <p:tag name="KSO_WM_DIAGRAM_MIN_ITEMCNT" val="1"/>
  <p:tag name="KSO_WM_DIAGRAM_VIRTUALLY_FRAME" val="{&quot;height&quot;:545.3999877929688,&quot;left&quot;:127.62922027828172,&quot;top&quot;:415.82500610351565,&quot;width&quot;:2421.341638183593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正文，文字是您思想的提炼"/>
  <p:tag name="KSO_WM_UNIT_TEXT_TYPE" val="1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2783508300781,&quot;left&quot;:584.9750515771099,&quot;top&quot;:1156.010824584961,&quot;width&quot;:851.599975585937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1_1"/>
  <p:tag name="KSO_WM_UNIT_ID" val="diagram20231438_1*l_h_f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FILL_TYPE" val="3"/>
  <p:tag name="KSO_WM_UNIT_LINE_FORE_SCHEMECOLOR_INDEX" val="5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330.2783508300781,&quot;left&quot;:584.9750515771099,&quot;top&quot;:1156.010824584961,&quot;width&quot;:851.599975585937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1_1"/>
  <p:tag name="KSO_WM_UNIT_ID" val="diagram20231438_1*l_h_a*1_1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PRESET_TEXT" val="添加标题"/>
  <p:tag name="KSO_WM_UNIT_FILL_TYPE" val="3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2783508300781,&quot;left&quot;:584.9750515771099,&quot;top&quot;:1156.010824584961,&quot;width&quot;:851.599975585937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1_1"/>
  <p:tag name="KSO_WM_UNIT_ID" val="diagram20231438_1*l_h_f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FILL_TYPE" val="3"/>
  <p:tag name="KSO_WM_UNIT_LINE_FORE_SCHEMECOLOR_INDEX" val="5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330.2783508300781,&quot;left&quot;:584.9750515771099,&quot;top&quot;:1156.010824584961,&quot;width&quot;:851.599975585937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1_1"/>
  <p:tag name="KSO_WM_UNIT_ID" val="diagram20231438_1*l_h_a*1_1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PRESET_TEXT" val="添加标题"/>
  <p:tag name="KSO_WM_UNIT_FILL_TYPE" val="3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2783508300781,&quot;left&quot;:584.9750515771099,&quot;top&quot;:1156.010824584961,&quot;width&quot;:851.599975585937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1_1"/>
  <p:tag name="KSO_WM_UNIT_ID" val="diagram20231438_1*l_h_f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FILL_TYPE" val="3"/>
  <p:tag name="KSO_WM_UNIT_LINE_FORE_SCHEMECOLOR_INDEX" val="5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330.2783508300781,&quot;left&quot;:584.9750515771099,&quot;top&quot;:1156.010824584961,&quot;width&quot;:851.599975585937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1_1"/>
  <p:tag name="KSO_WM_UNIT_ID" val="diagram20231438_1*l_h_a*1_1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PRESET_TEXT" val="添加标题"/>
  <p:tag name="KSO_WM_UNIT_FILL_TYPE" val="3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2783508300781,&quot;left&quot;:584.9750515771099,&quot;top&quot;:1156.010824584961,&quot;width&quot;:851.599975585937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1_1"/>
  <p:tag name="KSO_WM_UNIT_ID" val="diagram20231438_1*l_h_f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FILL_TYPE" val="3"/>
  <p:tag name="KSO_WM_UNIT_LINE_FORE_SCHEMECOLOR_INDEX" val="5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330.2783508300781,&quot;left&quot;:584.9750515771099,&quot;top&quot;:1156.010824584961,&quot;width&quot;:851.599975585937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1_1"/>
  <p:tag name="KSO_WM_UNIT_ID" val="diagram20231438_1*l_h_a*1_1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PRESET_TEXT" val="添加标题"/>
  <p:tag name="KSO_WM_UNIT_FILL_TYPE" val="3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330.2783508300781,&quot;left&quot;:584.9750515771099,&quot;top&quot;:1156.010824584961,&quot;width&quot;:851.599975585937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1_1"/>
  <p:tag name="KSO_WM_UNIT_ID" val="diagram20231438_1*l_h_f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FILL_TYPE" val="3"/>
  <p:tag name="KSO_WM_UNIT_LINE_FORE_SCHEMECOLOR_INDEX" val="5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330.2783508300781,&quot;left&quot;:584.9750515771099,&quot;top&quot;:1156.010824584961,&quot;width&quot;:851.599975585937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1_1"/>
  <p:tag name="KSO_WM_UNIT_ID" val="diagram20231438_1*l_h_a*1_1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PRESET_TEXT" val="添加标题"/>
  <p:tag name="KSO_WM_UNIT_FILL_TYPE" val="3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a*1_1_1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DIAGRAM_GROUP_CODE" val="q1-1"/>
  <p:tag name="KSO_WM_UNIT_TYPE" val="q_h_a"/>
  <p:tag name="KSO_WM_UNIT_INDEX" val="1_1_1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1_2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1_2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1_3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1_3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1_4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1_4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a*1_2_1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DIAGRAM_GROUP_CODE" val="q1-1"/>
  <p:tag name="KSO_WM_UNIT_TYPE" val="q_h_a"/>
  <p:tag name="KSO_WM_UNIT_INDEX" val="1_2_1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2_1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2_1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,&quot;colorType&quot;:1,&quot;foreColorIndex&quot;:6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2_2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2_2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2_3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2_3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a*1_3_1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UNIT_ISCONTENTSTITLE" val="0"/>
  <p:tag name="KSO_WM_UNIT_ISNUMDGMTITLE" val="0"/>
  <p:tag name="KSO_WM_UNIT_NOCLEAR" val="0"/>
  <p:tag name="KSO_WM_UNIT_VALUE" val="22"/>
  <p:tag name="KSO_WM_DIAGRAM_GROUP_CODE" val="q1-1"/>
  <p:tag name="KSO_WM_UNIT_TYPE" val="q_h_a"/>
  <p:tag name="KSO_WM_UNIT_INDEX" val="1_3_1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3_1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3_1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,&quot;colorType&quot;:1,&quot;foreColorIndex&quot;:7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3_2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3_2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3_3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3_3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type&quot;:0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7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1_1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1_1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2_6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2_6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2_5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2_5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.4000000059604645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3_6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3_6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3_5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3_5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.4000000059604645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1_6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TYPE" val="q_h_i"/>
  <p:tag name="KSO_WM_UNIT_INDEX" val="1_1_6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1_5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SUBTYPE" val="d"/>
  <p:tag name="KSO_WM_UNIT_TYPE" val="q_h_i"/>
  <p:tag name="KSO_WM_UNIT_INDEX" val="1_1_5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949999988079071,&quot;colorType&quot;:1,&quot;foreColorIndex&quot;:5,&quot;pos&quot;:0,&quot;transparency&quot;:0},{&quot;brightness&quot;: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3_4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SUBTYPE" val="d"/>
  <p:tag name="KSO_WM_UNIT_TYPE" val="q_h_i"/>
  <p:tag name="KSO_WM_UNIT_INDEX" val="1_3_4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949999988079071,&quot;colorType&quot;:1,&quot;foreColorIndex&quot;:5,&quot;pos&quot;:0,&quot;transparency&quot;:0},{&quot;brightness&quot;: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72_2*q_h_i*1_2_4"/>
  <p:tag name="KSO_WM_TEMPLATE_CATEGORY" val="diagram"/>
  <p:tag name="KSO_WM_TEMPLATE_INDEX" val="20231072"/>
  <p:tag name="KSO_WM_UNIT_LAYERLEVEL" val="1_1_1"/>
  <p:tag name="KSO_WM_TAG_VERSION" val="3.0"/>
  <p:tag name="KSO_WM_BEAUTIFY_FLAG" val="#wm#"/>
  <p:tag name="KSO_WM_DIAGRAM_VERSION" val="3"/>
  <p:tag name="KSO_WM_DIAGRAM_COLOR_TRICK" val="4"/>
  <p:tag name="KSO_WM_DIAGRAM_COLOR_TEXT_CAN_REMOVE" val="n"/>
  <p:tag name="KSO_WM_DIAGRAM_GROUP_CODE" val="q1-1"/>
  <p:tag name="KSO_WM_UNIT_SUBTYPE" val="d"/>
  <p:tag name="KSO_WM_UNIT_TYPE" val="q_h_i"/>
  <p:tag name="KSO_WM_UNIT_INDEX" val="1_2_4"/>
  <p:tag name="KSO_WM_DIAGRAM_MAX_ITEMCNT" val="6"/>
  <p:tag name="KSO_WM_DIAGRAM_MIN_ITEMCNT" val="2"/>
  <p:tag name="KSO_WM_DIAGRAM_VIRTUALLY_FRAME" val="{&quot;height&quot;:827.5436279296875,&quot;left&quot;:521.1,&quot;top&quot;:623.7723871351247,&quot;width&quot;:1562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949999988079071,&quot;colorType&quot;:1,&quot;foreColorIndex&quot;:5,&quot;pos&quot;:0,&quot;transparency&quot;:0},{&quot;brightness&quot;:1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11741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方正兰亭黑简体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346773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方正兰亭黑简体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FZLanTingHeiS-R-GB"/>
        <a:ea typeface="FZLanTingHeiS-R-GB"/>
        <a:cs typeface="FZLanTingHeiS-R-GB"/>
      </a:majorFont>
      <a:minorFont>
        <a:latin typeface="FZLanTingHeiS-R-GB"/>
        <a:ea typeface="FZLanTingHeiS-R-GB"/>
        <a:cs typeface="FZLanTingHeiS-R-GB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117411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方正兰亭黑简体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</a:spPr>
      <a:bodyPr rot="0" spcFirstLastPara="1" vertOverflow="overflow" horzOverflow="overflow" vert="horz" wrap="square" lIns="25287" tIns="25287" rIns="25287" bIns="25287" numCol="1" spcCol="38100" rtlCol="0" anchor="ctr">
        <a:spAutoFit/>
      </a:bodyPr>
      <a:lstStyle>
        <a:defPPr marL="0" marR="0" indent="0" algn="ctr" defTabSz="346773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方正兰亭黑简体" panose="02000000000000000000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2590</Words>
  <Application>WPS 演示</Application>
  <PresentationFormat>宽屏</PresentationFormat>
  <Paragraphs>326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9" baseType="lpstr">
      <vt:lpstr>Arial</vt:lpstr>
      <vt:lpstr>宋体</vt:lpstr>
      <vt:lpstr>Wingdings</vt:lpstr>
      <vt:lpstr>方正兰亭黑简体</vt:lpstr>
      <vt:lpstr>方正兰亭粗黑简体</vt:lpstr>
      <vt:lpstr>黑体</vt:lpstr>
      <vt:lpstr>Huawei Sans</vt:lpstr>
      <vt:lpstr>Yu Gothic UI Semibold</vt:lpstr>
      <vt:lpstr>Helvetica Neue Medium</vt:lpstr>
      <vt:lpstr>HelveticaNeue</vt:lpstr>
      <vt:lpstr>阿里巴巴普惠体</vt:lpstr>
      <vt:lpstr>方正兰亭中黑简体</vt:lpstr>
      <vt:lpstr>微软雅黑</vt:lpstr>
      <vt:lpstr>Segoe Print</vt:lpstr>
      <vt:lpstr>Wingdings</vt:lpstr>
      <vt:lpstr>等线</vt:lpstr>
      <vt:lpstr>Arial Unicode MS</vt:lpstr>
      <vt:lpstr>Calibri</vt:lpstr>
      <vt:lpstr>FZLanTingHeiS-R-GB</vt:lpstr>
      <vt:lpstr>微软雅黑 Light</vt:lpstr>
      <vt:lpstr>20_BasicBlack</vt:lpstr>
      <vt:lpstr>1_BasicBlack</vt:lpstr>
      <vt:lpstr>uncore 调频框架与调频策略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WPS_1216563523</cp:lastModifiedBy>
  <cp:revision>275</cp:revision>
  <dcterms:created xsi:type="dcterms:W3CDTF">2023-08-09T12:44:00Z</dcterms:created>
  <dcterms:modified xsi:type="dcterms:W3CDTF">2024-11-16T02:39:15Z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875646F7DC35444894D9731B7B5732E9_13</vt:lpwstr>
  </property>
  <property fmtid="{D5CDD505-2E9C-101B-9397-08002B2CF9AE}" pid="3" name="KSOProductBuildVer">
    <vt:lpwstr>2052-11.1.0.12165</vt:lpwstr>
  </property>
</Properties>
</file>